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s/slide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4.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2.xml" ContentType="application/vnd.openxmlformats-officedocument.presentationml.slide+xml"/>
  <Override PartName="/ppt/slides/slide1.xml" ContentType="application/vnd.openxmlformats-officedocument.presentationml.slide+xml"/>
  <Override PartName="/ppt/slides/slide15.xml" ContentType="application/vnd.openxmlformats-officedocument.presentationml.slide+xml"/>
  <Override PartName="/ppt/slides/slide18.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6.xml" ContentType="application/vnd.openxmlformats-officedocument.presentationml.slide+xml"/>
  <Override PartName="/ppt/slides/slide12.xml" ContentType="application/vnd.openxmlformats-officedocument.presentationml.slide+xml"/>
  <Override PartName="/ppt/slides/slide9.xml" ContentType="application/vnd.openxmlformats-officedocument.presentationml.slide+xml"/>
  <Override PartName="/ppt/slides/slide11.xml" ContentType="application/vnd.openxmlformats-officedocument.presentationml.slide+xml"/>
  <Override PartName="/ppt/slides/slide10.xml" ContentType="application/vnd.openxmlformats-officedocument.presentationml.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slideLayouts/slideLayout3.xml" ContentType="application/vnd.openxmlformats-officedocument.presentationml.slideLayout+xml"/>
  <Override PartName="/ppt/slideMasters/slideMaster1.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1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2.xml" ContentType="application/vnd.openxmlformats-officedocument.presentationml.slideLayout+xml"/>
  <Override PartName="/ppt/slideLayouts/slideLayout15.xml" ContentType="application/vnd.openxmlformats-officedocument.presentationml.slideLayout+xml"/>
  <Override PartName="/ppt/slideLayouts/slideLayout17.xml" ContentType="application/vnd.openxmlformats-officedocument.presentationml.slideLayout+xml"/>
  <Override PartName="/ppt/slideLayouts/slideLayout16.xml" ContentType="application/vnd.openxmlformats-officedocument.presentationml.slideLayout+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1" r:id="rId5"/>
    <p:sldId id="259" r:id="rId6"/>
    <p:sldId id="262" r:id="rId7"/>
    <p:sldId id="263" r:id="rId8"/>
    <p:sldId id="264" r:id="rId9"/>
    <p:sldId id="268" r:id="rId10"/>
    <p:sldId id="265" r:id="rId11"/>
    <p:sldId id="266" r:id="rId12"/>
    <p:sldId id="267" r:id="rId13"/>
    <p:sldId id="260" r:id="rId14"/>
    <p:sldId id="270" r:id="rId15"/>
    <p:sldId id="271" r:id="rId16"/>
    <p:sldId id="272" r:id="rId17"/>
    <p:sldId id="273" r:id="rId18"/>
    <p:sldId id="274" r:id="rId19"/>
    <p:sldId id="276" r:id="rId20"/>
    <p:sldId id="275" r:id="rId21"/>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p:scale>
          <a:sx n="100" d="100"/>
          <a:sy n="100" d="100"/>
        </p:scale>
        <p:origin x="996" y="4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customXml" Target="../customXml/item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28" Type="http://schemas.openxmlformats.org/officeDocument/2006/relationships/customXml" Target="../customXml/item3.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 Id="rId27"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pl-PL" smtClean="0"/>
              <a:t>Kliknij, aby edytować styl</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l-PL" smtClean="0"/>
              <a:t>Kliknij, aby edytować styl wzorca podtytułu</a:t>
            </a:r>
            <a:endParaRPr lang="en-US" dirty="0"/>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21691249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Obraz panoramiczny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pl-PL" smtClean="0"/>
              <a:t>Kliknij, aby edytować styl</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222B285-F3BA-4F91-9D14-2EC9B7B1C0D3}" type="datetimeFigureOut">
              <a:rPr lang="pl-PL" smtClean="0"/>
              <a:t>26.10.2020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816416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ytuł i podpis">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pl-PL" smtClean="0"/>
              <a:t>Kliknij, aby edytować styl</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500868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Oferta z podpisem">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pl-PL" smtClean="0"/>
              <a:t>Kliknij, aby edytować style wzorca tekstu</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smtClean="0"/>
              <a:t>Kliknij, aby edytować style wzorca tekstu</a:t>
            </a:r>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31496911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arta nazwy">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pl-PL" smtClean="0"/>
              <a:t>Kliknij, aby edytować styl</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pl-PL" smtClean="0"/>
              <a:t>Kliknij, aby edytować style wzorca tekstu</a:t>
            </a:r>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4021796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Karta nazwy cytatu">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pl-PL" smtClean="0"/>
              <a:t>Kliknij, aby edytować styl</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14133373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Prawda lub fałsz">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pl-PL" smtClean="0"/>
              <a:t>Kliknij, aby edytować styl</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pl-PL" smtClean="0"/>
              <a:t>Kliknij, aby edytować style wzorca tekstu</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406153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pl-PL" smtClean="0"/>
              <a:t>Kliknij, aby edytować styl</a:t>
            </a:r>
            <a:endParaRPr lang="en-US" dirty="0"/>
          </a:p>
        </p:txBody>
      </p:sp>
      <p:sp>
        <p:nvSpPr>
          <p:cNvPr id="3" name="Vertical Text Placeholder 2"/>
          <p:cNvSpPr>
            <a:spLocks noGrp="1"/>
          </p:cNvSpPr>
          <p:nvPr>
            <p:ph type="body" orient="vert" idx="1"/>
          </p:nvPr>
        </p:nvSpPr>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29455229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pl-PL" smtClean="0"/>
              <a:t>Kliknij, aby edytować styl</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1072709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idx="1"/>
          </p:nvPr>
        </p:nvSpPr>
        <p:spPr/>
        <p:txBody>
          <a:bodyPr anchor="ct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33797485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pl-PL" smtClean="0"/>
              <a:t>Kliknij, aby edytować styl</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l-PL" smtClean="0"/>
              <a:t>Kliknij, aby edytować style wzorca tekstu</a:t>
            </a:r>
          </a:p>
        </p:txBody>
      </p:sp>
      <p:sp>
        <p:nvSpPr>
          <p:cNvPr id="4" name="Date Placeholder 3"/>
          <p:cNvSpPr>
            <a:spLocks noGrp="1"/>
          </p:cNvSpPr>
          <p:nvPr>
            <p:ph type="dt" sz="half" idx="10"/>
          </p:nvPr>
        </p:nvSpPr>
        <p:spPr/>
        <p:txBody>
          <a:bodyPr/>
          <a:lstStyle/>
          <a:p>
            <a:fld id="{A222B285-F3BA-4F91-9D14-2EC9B7B1C0D3}" type="datetimeFigureOut">
              <a:rPr lang="pl-PL" smtClean="0"/>
              <a:t>26.10.2020</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2654379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Date Placeholder 4"/>
          <p:cNvSpPr>
            <a:spLocks noGrp="1"/>
          </p:cNvSpPr>
          <p:nvPr>
            <p:ph type="dt" sz="half" idx="10"/>
          </p:nvPr>
        </p:nvSpPr>
        <p:spPr/>
        <p:txBody>
          <a:bodyPr/>
          <a:lstStyle/>
          <a:p>
            <a:fld id="{A222B285-F3BA-4F91-9D14-2EC9B7B1C0D3}" type="datetimeFigureOut">
              <a:rPr lang="pl-PL" smtClean="0"/>
              <a:t>26.10.2020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1632803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pl-PL" smtClean="0"/>
              <a:t>Kliknij, aby edytować styl</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smtClean="0"/>
              <a:t>Kliknij, aby edytować style wzorca tekstu</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7" name="Date Placeholder 6"/>
          <p:cNvSpPr>
            <a:spLocks noGrp="1"/>
          </p:cNvSpPr>
          <p:nvPr>
            <p:ph type="dt" sz="half" idx="10"/>
          </p:nvPr>
        </p:nvSpPr>
        <p:spPr/>
        <p:txBody>
          <a:bodyPr/>
          <a:lstStyle/>
          <a:p>
            <a:fld id="{A222B285-F3BA-4F91-9D14-2EC9B7B1C0D3}" type="datetimeFigureOut">
              <a:rPr lang="pl-PL" smtClean="0"/>
              <a:t>26.10.2020</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6346165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smtClean="0"/>
              <a:t>Kliknij, aby edytować styl</a:t>
            </a:r>
            <a:endParaRPr lang="en-US" dirty="0"/>
          </a:p>
        </p:txBody>
      </p:sp>
      <p:sp>
        <p:nvSpPr>
          <p:cNvPr id="3" name="Date Placeholder 2"/>
          <p:cNvSpPr>
            <a:spLocks noGrp="1"/>
          </p:cNvSpPr>
          <p:nvPr>
            <p:ph type="dt" sz="half" idx="10"/>
          </p:nvPr>
        </p:nvSpPr>
        <p:spPr/>
        <p:txBody>
          <a:bodyPr/>
          <a:lstStyle/>
          <a:p>
            <a:fld id="{A222B285-F3BA-4F91-9D14-2EC9B7B1C0D3}" type="datetimeFigureOut">
              <a:rPr lang="pl-PL" smtClean="0"/>
              <a:t>26.10.2020</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1270568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2B285-F3BA-4F91-9D14-2EC9B7B1C0D3}" type="datetimeFigureOut">
              <a:rPr lang="pl-PL" smtClean="0"/>
              <a:t>26.10.2020</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2745784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pl-PL" smtClean="0"/>
              <a:t>Kliknij, aby edytować styl</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p:txBody>
          <a:bodyPr/>
          <a:lstStyle/>
          <a:p>
            <a:fld id="{A222B285-F3BA-4F91-9D14-2EC9B7B1C0D3}" type="datetimeFigureOut">
              <a:rPr lang="pl-PL" smtClean="0"/>
              <a:t>26.10.2020</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4044036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pl-PL" smtClean="0"/>
              <a:t>Kliknij, aby edytować styl</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pl-PL" smtClean="0"/>
              <a:t>Kliknij ikonę, aby dodać obraz</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l-PL" smtClean="0"/>
              <a:t>Kliknij, aby edytować style wzorca tekstu</a:t>
            </a:r>
          </a:p>
        </p:txBody>
      </p:sp>
      <p:sp>
        <p:nvSpPr>
          <p:cNvPr id="5" name="Date Placeholder 4"/>
          <p:cNvSpPr>
            <a:spLocks noGrp="1"/>
          </p:cNvSpPr>
          <p:nvPr>
            <p:ph type="dt" sz="half" idx="10"/>
          </p:nvPr>
        </p:nvSpPr>
        <p:spPr>
          <a:xfrm>
            <a:off x="6399212" y="5883275"/>
            <a:ext cx="914400" cy="365125"/>
          </a:xfrm>
        </p:spPr>
        <p:txBody>
          <a:bodyPr/>
          <a:lstStyle/>
          <a:p>
            <a:fld id="{A222B285-F3BA-4F91-9D14-2EC9B7B1C0D3}" type="datetimeFigureOut">
              <a:rPr lang="pl-PL" smtClean="0"/>
              <a:t>26.10.2020</a:t>
            </a:fld>
            <a:endParaRPr lang="pl-PL"/>
          </a:p>
        </p:txBody>
      </p:sp>
      <p:sp>
        <p:nvSpPr>
          <p:cNvPr id="6" name="Footer Placeholder 5"/>
          <p:cNvSpPr>
            <a:spLocks noGrp="1"/>
          </p:cNvSpPr>
          <p:nvPr>
            <p:ph type="ftr" sz="quarter" idx="11"/>
          </p:nvPr>
        </p:nvSpPr>
        <p:spPr>
          <a:xfrm>
            <a:off x="1141412" y="5883275"/>
            <a:ext cx="5105400" cy="365125"/>
          </a:xfrm>
        </p:spPr>
        <p:txBody>
          <a:bodyPr/>
          <a:lstStyle/>
          <a:p>
            <a:endParaRPr lang="pl-PL"/>
          </a:p>
        </p:txBody>
      </p:sp>
      <p:sp>
        <p:nvSpPr>
          <p:cNvPr id="7" name="Slide Number Placeholder 6"/>
          <p:cNvSpPr>
            <a:spLocks noGrp="1"/>
          </p:cNvSpPr>
          <p:nvPr>
            <p:ph type="sldNum" sz="quarter" idx="12"/>
          </p:nvPr>
        </p:nvSpPr>
        <p:spPr>
          <a:xfrm>
            <a:off x="10742612" y="5883275"/>
            <a:ext cx="322567" cy="365125"/>
          </a:xfrm>
        </p:spPr>
        <p:txBody>
          <a:bodyPr/>
          <a:lstStyle/>
          <a:p>
            <a:fld id="{E1F0A90A-1CF4-4E83-8792-2ABDB6DB8AAA}" type="slidenum">
              <a:rPr lang="pl-PL" smtClean="0"/>
              <a:t>‹#›</a:t>
            </a:fld>
            <a:endParaRPr lang="pl-PL"/>
          </a:p>
        </p:txBody>
      </p:sp>
    </p:spTree>
    <p:extLst>
      <p:ext uri="{BB962C8B-B14F-4D97-AF65-F5344CB8AC3E}">
        <p14:creationId xmlns:p14="http://schemas.microsoft.com/office/powerpoint/2010/main" val="38896812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pl-PL" smtClean="0"/>
              <a:t>Kliknij, aby edytować styl</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pl-PL" smtClean="0"/>
              <a:t>Kliknij, aby edytować style wzorca tekstu</a:t>
            </a:r>
          </a:p>
          <a:p>
            <a:pPr lvl="1"/>
            <a:r>
              <a:rPr lang="pl-PL" smtClean="0"/>
              <a:t>Drugi poziom</a:t>
            </a:r>
          </a:p>
          <a:p>
            <a:pPr lvl="2"/>
            <a:r>
              <a:rPr lang="pl-PL" smtClean="0"/>
              <a:t>Trzeci poziom</a:t>
            </a:r>
          </a:p>
          <a:p>
            <a:pPr lvl="3"/>
            <a:r>
              <a:rPr lang="pl-PL" smtClean="0"/>
              <a:t>Czwarty poziom</a:t>
            </a:r>
          </a:p>
          <a:p>
            <a:pPr lvl="4"/>
            <a:r>
              <a:rPr lang="pl-PL" smtClean="0"/>
              <a:t>Piąty poziom</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A222B285-F3BA-4F91-9D14-2EC9B7B1C0D3}" type="datetimeFigureOut">
              <a:rPr lang="pl-PL" smtClean="0"/>
              <a:t>26.10.2020</a:t>
            </a:fld>
            <a:endParaRPr lang="pl-PL"/>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pl-PL"/>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E1F0A90A-1CF4-4E83-8792-2ABDB6DB8AAA}" type="slidenum">
              <a:rPr lang="pl-PL" smtClean="0"/>
              <a:t>‹#›</a:t>
            </a:fld>
            <a:endParaRPr lang="pl-PL"/>
          </a:p>
        </p:txBody>
      </p:sp>
    </p:spTree>
    <p:extLst>
      <p:ext uri="{BB962C8B-B14F-4D97-AF65-F5344CB8AC3E}">
        <p14:creationId xmlns:p14="http://schemas.microsoft.com/office/powerpoint/2010/main" val="919753662"/>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pl.wikipedia.org/wiki/Gamma_Cassiopeiae" TargetMode="External"/><Relationship Id="rId2" Type="http://schemas.openxmlformats.org/officeDocument/2006/relationships/image" Target="../media/image2.gif"/><Relationship Id="rId1" Type="http://schemas.openxmlformats.org/officeDocument/2006/relationships/slideLayout" Target="../slideLayouts/slideLayout1.xml"/><Relationship Id="rId5" Type="http://schemas.openxmlformats.org/officeDocument/2006/relationships/hyperlink" Target="https://pl.wikipedia.org/wiki/Gwiazdozbi%C3%B3r_Cefeusza" TargetMode="External"/><Relationship Id="rId4" Type="http://schemas.openxmlformats.org/officeDocument/2006/relationships/hyperlink" Target="https://pl.wikipedia.org/wiki/Gwiazdozbi%C3%B3r_%C5%BByrafy"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pl.wikipedia.org/wiki/Gwiazda_podw%C3%B3jna" TargetMode="External"/><Relationship Id="rId2" Type="http://schemas.openxmlformats.org/officeDocument/2006/relationships/hyperlink" Target="https://pl.wikipedia.org/wiki/Eta_Cassiopeiae" TargetMode="Externa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jpeg"/><Relationship Id="rId4" Type="http://schemas.openxmlformats.org/officeDocument/2006/relationships/hyperlink" Target="https://pl.wikipedia.org/wiki/Sekunda_k%C4%85towa"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pl.wikipedia.org/wiki/Gwiazdozbi%C3%B3r_Kasjopei#cite_note-urania-2" TargetMode="External"/><Relationship Id="rId3" Type="http://schemas.openxmlformats.org/officeDocument/2006/relationships/hyperlink" Target="https://pl.wikipedia.org/wiki/Hiperolbrzym" TargetMode="External"/><Relationship Id="rId7" Type="http://schemas.openxmlformats.org/officeDocument/2006/relationships/hyperlink" Target="https://pl.wikipedia.org/wiki/Mars" TargetMode="External"/><Relationship Id="rId2" Type="http://schemas.openxmlformats.org/officeDocument/2006/relationships/hyperlink" Target="https://pl.wikipedia.org/wiki/Ro_Cassiopeiae" TargetMode="External"/><Relationship Id="rId1" Type="http://schemas.openxmlformats.org/officeDocument/2006/relationships/slideLayout" Target="../slideLayouts/slideLayout2.xml"/><Relationship Id="rId6" Type="http://schemas.openxmlformats.org/officeDocument/2006/relationships/hyperlink" Target="https://pl.wikipedia.org/wiki/Pas_planetoid" TargetMode="External"/><Relationship Id="rId5" Type="http://schemas.openxmlformats.org/officeDocument/2006/relationships/hyperlink" Target="https://pl.wikipedia.org/wiki/Galaktyka" TargetMode="External"/><Relationship Id="rId10" Type="http://schemas.openxmlformats.org/officeDocument/2006/relationships/image" Target="../media/image5.png"/><Relationship Id="rId4" Type="http://schemas.openxmlformats.org/officeDocument/2006/relationships/hyperlink" Target="https://pl.wikipedia.org/wiki/Lista_najja%C5%9Bniejszych_gwiazd_wed%C5%82ug_jasno%C5%9Bci_absolutnej" TargetMode="External"/><Relationship Id="rId9" Type="http://schemas.openxmlformats.org/officeDocument/2006/relationships/image" Target="../media/image4.jpeg"/></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pl.wikipedia.org/wiki/Gwiazdozbi%C3%B3r_Cefeusza" TargetMode="External"/><Relationship Id="rId2" Type="http://schemas.openxmlformats.org/officeDocument/2006/relationships/hyperlink" Target="https://pl.wikipedia.org/wiki/Messier_52" TargetMode="Externa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hyperlink" Target="https://pl.wikipedia.org/wiki/S%C5%82o%C5%84ce" TargetMode="External"/><Relationship Id="rId2" Type="http://schemas.openxmlformats.org/officeDocument/2006/relationships/hyperlink" Target="https://pl.wikipedia.org/wiki/Messier_103" TargetMode="Externa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hyperlink" Target="https://pl.wikipedia.org/wiki/NGC_654" TargetMode="External"/><Relationship Id="rId2" Type="http://schemas.openxmlformats.org/officeDocument/2006/relationships/hyperlink" Target="https://pl.wikipedia.org/wiki/NGC_663" TargetMode="Externa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hyperlink" Target="https://pl.wikipedia.org/wiki/NGC_659"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pl.wikipedia.org/wiki/NGC_147" TargetMode="External"/><Relationship Id="rId2" Type="http://schemas.openxmlformats.org/officeDocument/2006/relationships/hyperlink" Target="https://pl.wikipedia.org/wiki/NGC_185" TargetMode="External"/><Relationship Id="rId1" Type="http://schemas.openxmlformats.org/officeDocument/2006/relationships/slideLayout" Target="../slideLayouts/slideLayout2.xml"/><Relationship Id="rId5" Type="http://schemas.openxmlformats.org/officeDocument/2006/relationships/image" Target="../media/image12.jpeg"/><Relationship Id="rId4" Type="http://schemas.openxmlformats.org/officeDocument/2006/relationships/hyperlink" Target="https://pl.wikipedia.org/wiki/Galaktyka_Andromedy"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pl.wikipedia.org/wiki/Nadolbrzym" TargetMode="External"/><Relationship Id="rId2" Type="http://schemas.openxmlformats.org/officeDocument/2006/relationships/hyperlink" Target="https://pl.wikipedia.org/wiki/NGC_457"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pl.wikipedia.org/wiki/Dope%C5%82niacz_(przypadek)" TargetMode="External"/><Relationship Id="rId7" Type="http://schemas.openxmlformats.org/officeDocument/2006/relationships/hyperlink" Target="https://pl.wikipedia.org/wiki/Go%C5%82e_oko" TargetMode="External"/><Relationship Id="rId2" Type="http://schemas.openxmlformats.org/officeDocument/2006/relationships/hyperlink" Target="https://pl.wikipedia.org/wiki/%C5%81acina" TargetMode="External"/><Relationship Id="rId1" Type="http://schemas.openxmlformats.org/officeDocument/2006/relationships/slideLayout" Target="../slideLayouts/slideLayout2.xml"/><Relationship Id="rId6" Type="http://schemas.openxmlformats.org/officeDocument/2006/relationships/hyperlink" Target="https://pl.wikipedia.org/wiki/Droga_Mleczna" TargetMode="External"/><Relationship Id="rId5" Type="http://schemas.openxmlformats.org/officeDocument/2006/relationships/hyperlink" Target="https://pl.wikipedia.org/wiki/Niebo_p%C3%B3%C5%82nocne" TargetMode="External"/><Relationship Id="rId4" Type="http://schemas.openxmlformats.org/officeDocument/2006/relationships/hyperlink" Target="https://pl.wikipedia.org/wiki/Gwiazdozbi%C3%B3r"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hyperlink" Target="https://pl.wikipedia.org/wiki/Amfitryta" TargetMode="External"/><Relationship Id="rId13" Type="http://schemas.openxmlformats.org/officeDocument/2006/relationships/hyperlink" Target="https://pl.wikipedia.org/wiki/Meduza_(c%C3%B3rka_Forkosa)" TargetMode="External"/><Relationship Id="rId3" Type="http://schemas.openxmlformats.org/officeDocument/2006/relationships/hyperlink" Target="https://pl.wikipedia.org/wiki/Etiopia" TargetMode="External"/><Relationship Id="rId7" Type="http://schemas.openxmlformats.org/officeDocument/2006/relationships/hyperlink" Target="https://pl.wikipedia.org/wiki/Posejdon" TargetMode="External"/><Relationship Id="rId12" Type="http://schemas.openxmlformats.org/officeDocument/2006/relationships/hyperlink" Target="https://pl.wikipedia.org/wiki/Gorgony" TargetMode="External"/><Relationship Id="rId2" Type="http://schemas.openxmlformats.org/officeDocument/2006/relationships/hyperlink" Target="https://pl.wikipedia.org/wiki/Kasjopeja_(mitologia)" TargetMode="External"/><Relationship Id="rId1" Type="http://schemas.openxmlformats.org/officeDocument/2006/relationships/slideLayout" Target="../slideLayouts/slideLayout2.xml"/><Relationship Id="rId6" Type="http://schemas.openxmlformats.org/officeDocument/2006/relationships/hyperlink" Target="https://pl.wikipedia.org/wiki/Nereidy" TargetMode="External"/><Relationship Id="rId11" Type="http://schemas.openxmlformats.org/officeDocument/2006/relationships/hyperlink" Target="https://pl.wikipedia.org/wiki/Perseusz" TargetMode="External"/><Relationship Id="rId5" Type="http://schemas.openxmlformats.org/officeDocument/2006/relationships/hyperlink" Target="https://pl.wikipedia.org/wiki/Andromeda_(mitologia)" TargetMode="External"/><Relationship Id="rId10" Type="http://schemas.openxmlformats.org/officeDocument/2006/relationships/hyperlink" Target="https://pl.wikipedia.org/wiki/Gwiazdozbi%C3%B3r_Wieloryba" TargetMode="External"/><Relationship Id="rId4" Type="http://schemas.openxmlformats.org/officeDocument/2006/relationships/hyperlink" Target="https://pl.wikipedia.org/wiki/Cefeusz_(syn_Belosa)" TargetMode="External"/><Relationship Id="rId9" Type="http://schemas.openxmlformats.org/officeDocument/2006/relationships/hyperlink" Target="https://pl.wikipedia.org/wiki/Ketos" TargetMode="External"/><Relationship Id="rId14" Type="http://schemas.openxmlformats.org/officeDocument/2006/relationships/hyperlink" Target="https://pl.wikipedia.org/wiki/Biegun_niebieski"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pl.wikipedia.org/wiki/Szedar" TargetMode="External"/><Relationship Id="rId7"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s://pl.wikipedia.org/wiki/Ci%C4%85g_g%C5%82%C3%B3wny" TargetMode="External"/><Relationship Id="rId4" Type="http://schemas.openxmlformats.org/officeDocument/2006/relationships/hyperlink" Target="https://pl.wikipedia.org/wiki/Olbrzym_(gwiazda)"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l.wikipedia.org/wiki/Caph"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hyperlink" Target="https://pl.wikipedia.org/wiki/Gamma_Cassiopeiae" TargetMode="External"/><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hyperlink" Target="https://pl.wikipedia.org/wiki/Gwiazda_zmienna_za%C4%87mieniowa" TargetMode="External"/><Relationship Id="rId2" Type="http://schemas.openxmlformats.org/officeDocument/2006/relationships/hyperlink" Target="https://pl.wikipedia.org/wiki/Ruchba" TargetMode="Externa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pl.wikipedia.org/wiki/Epsilon_Cassiopeiae" TargetMode="Externa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ctrTitle"/>
          </p:nvPr>
        </p:nvSpPr>
        <p:spPr>
          <a:xfrm>
            <a:off x="819467" y="619273"/>
            <a:ext cx="5536358" cy="3671887"/>
          </a:xfrm>
        </p:spPr>
        <p:txBody>
          <a:bodyPr>
            <a:normAutofit fontScale="90000"/>
          </a:bodyPr>
          <a:lstStyle/>
          <a:p>
            <a:r>
              <a:rPr lang="pl-PL" sz="8000" b="1" dirty="0" smtClean="0"/>
              <a:t>CASSIOPEIA</a:t>
            </a:r>
            <a:br>
              <a:rPr lang="pl-PL" sz="8000" b="1" dirty="0" smtClean="0"/>
            </a:br>
            <a:r>
              <a:rPr lang="pl-PL" sz="4400" b="1" dirty="0" smtClean="0"/>
              <a:t>Królowa nieba</a:t>
            </a:r>
            <a:br>
              <a:rPr lang="pl-PL" sz="4400" b="1" dirty="0" smtClean="0"/>
            </a:br>
            <a:r>
              <a:rPr lang="pl-PL" sz="2200" dirty="0">
                <a:effectLst/>
              </a:rPr>
              <a:t>Konstelacja zanurzona</a:t>
            </a:r>
            <a:br>
              <a:rPr lang="pl-PL" sz="2200" dirty="0">
                <a:effectLst/>
              </a:rPr>
            </a:br>
            <a:r>
              <a:rPr lang="pl-PL" sz="2200" dirty="0">
                <a:effectLst/>
              </a:rPr>
              <a:t>w Drodze Mlecznej</a:t>
            </a:r>
            <a:r>
              <a:rPr lang="pl-PL" sz="4000" dirty="0"/>
              <a:t/>
            </a:r>
            <a:br>
              <a:rPr lang="pl-PL" sz="4000" dirty="0"/>
            </a:br>
            <a:endParaRPr lang="pl-PL" sz="4400" b="1" dirty="0"/>
          </a:p>
        </p:txBody>
      </p:sp>
      <p:pic>
        <p:nvPicPr>
          <p:cNvPr id="1026" name="Picture 2" descr="Kasjopea - gwiazdozbiór, opis konstelacji"/>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54460" y="947886"/>
            <a:ext cx="4601016" cy="4389746"/>
          </a:xfrm>
          <a:prstGeom prst="rect">
            <a:avLst/>
          </a:prstGeom>
          <a:noFill/>
          <a:extLst>
            <a:ext uri="{909E8E84-426E-40DD-AFC4-6F175D3DCCD1}">
              <a14:hiddenFill xmlns:a14="http://schemas.microsoft.com/office/drawing/2010/main">
                <a:solidFill>
                  <a:srgbClr val="FFFFFF"/>
                </a:solidFill>
              </a14:hiddenFill>
            </a:ext>
          </a:extLst>
        </p:spPr>
      </p:pic>
      <p:sp>
        <p:nvSpPr>
          <p:cNvPr id="4" name="Prostokąt 3"/>
          <p:cNvSpPr/>
          <p:nvPr/>
        </p:nvSpPr>
        <p:spPr>
          <a:xfrm>
            <a:off x="769620" y="5248186"/>
            <a:ext cx="7631430" cy="923330"/>
          </a:xfrm>
          <a:prstGeom prst="rect">
            <a:avLst/>
          </a:prstGeom>
        </p:spPr>
        <p:txBody>
          <a:bodyPr wrap="square">
            <a:spAutoFit/>
          </a:bodyPr>
          <a:lstStyle/>
          <a:p>
            <a:pPr fontAlgn="b"/>
            <a:r>
              <a:rPr lang="pl-PL" b="1" i="0" dirty="0" smtClean="0">
                <a:solidFill>
                  <a:srgbClr val="70757A"/>
                </a:solidFill>
                <a:effectLst/>
                <a:latin typeface="arial" panose="020B0604020202020204" pitchFamily="34" charset="0"/>
              </a:rPr>
              <a:t>Najjaśniejsza gwiazda: </a:t>
            </a:r>
            <a:r>
              <a:rPr lang="pl-PL" b="0" i="0" u="none" strike="noStrike" dirty="0" smtClean="0">
                <a:solidFill>
                  <a:srgbClr val="660099"/>
                </a:solidFill>
                <a:effectLst/>
                <a:latin typeface="arial" panose="020B0604020202020204" pitchFamily="34" charset="0"/>
                <a:hlinkClick r:id="rId3"/>
              </a:rPr>
              <a:t>Gamma </a:t>
            </a:r>
            <a:r>
              <a:rPr lang="pl-PL" b="0" i="0" u="none" strike="noStrike" dirty="0" err="1" smtClean="0">
                <a:solidFill>
                  <a:srgbClr val="660099"/>
                </a:solidFill>
                <a:effectLst/>
                <a:latin typeface="arial" panose="020B0604020202020204" pitchFamily="34" charset="0"/>
                <a:hlinkClick r:id="rId3"/>
              </a:rPr>
              <a:t>Cassiopeiae</a:t>
            </a:r>
            <a:r>
              <a:rPr lang="pl-PL" b="0" i="0" dirty="0" smtClean="0">
                <a:solidFill>
                  <a:srgbClr val="70757A"/>
                </a:solidFill>
                <a:effectLst/>
                <a:latin typeface="arial" panose="020B0604020202020204" pitchFamily="34" charset="0"/>
              </a:rPr>
              <a:t> </a:t>
            </a:r>
          </a:p>
          <a:p>
            <a:pPr fontAlgn="b"/>
            <a:r>
              <a:rPr lang="pl-PL" b="1" i="0" dirty="0" smtClean="0">
                <a:solidFill>
                  <a:srgbClr val="70757A"/>
                </a:solidFill>
                <a:effectLst/>
                <a:latin typeface="arial" panose="020B0604020202020204" pitchFamily="34" charset="0"/>
              </a:rPr>
              <a:t>Skrót nazwy łacińskiej: </a:t>
            </a:r>
            <a:r>
              <a:rPr lang="pl-PL" b="0" i="0" dirty="0" err="1" smtClean="0">
                <a:solidFill>
                  <a:srgbClr val="70757A"/>
                </a:solidFill>
                <a:effectLst/>
                <a:latin typeface="arial" panose="020B0604020202020204" pitchFamily="34" charset="0"/>
              </a:rPr>
              <a:t>Cas</a:t>
            </a:r>
            <a:endParaRPr lang="pl-PL" b="0" i="0" dirty="0" smtClean="0">
              <a:solidFill>
                <a:srgbClr val="70757A"/>
              </a:solidFill>
              <a:effectLst/>
              <a:latin typeface="arial" panose="020B0604020202020204" pitchFamily="34" charset="0"/>
            </a:endParaRPr>
          </a:p>
          <a:p>
            <a:pPr fontAlgn="b"/>
            <a:r>
              <a:rPr lang="pl-PL" b="1" i="0" dirty="0" smtClean="0">
                <a:solidFill>
                  <a:srgbClr val="70757A"/>
                </a:solidFill>
                <a:effectLst/>
                <a:latin typeface="arial" panose="020B0604020202020204" pitchFamily="34" charset="0"/>
              </a:rPr>
              <a:t>Gwiazdozbiory sąsiadujące: </a:t>
            </a:r>
            <a:r>
              <a:rPr lang="pl-PL" b="0" i="0" u="none" strike="noStrike" dirty="0" smtClean="0">
                <a:solidFill>
                  <a:srgbClr val="660099"/>
                </a:solidFill>
                <a:effectLst/>
                <a:latin typeface="arial" panose="020B0604020202020204" pitchFamily="34" charset="0"/>
                <a:hlinkClick r:id="rId4"/>
              </a:rPr>
              <a:t>Żyrafa</a:t>
            </a:r>
            <a:r>
              <a:rPr lang="pl-PL" b="0" i="0" dirty="0" smtClean="0">
                <a:solidFill>
                  <a:srgbClr val="70757A"/>
                </a:solidFill>
                <a:effectLst/>
                <a:latin typeface="arial" panose="020B0604020202020204" pitchFamily="34" charset="0"/>
              </a:rPr>
              <a:t>; ‎</a:t>
            </a:r>
            <a:r>
              <a:rPr lang="pl-PL" b="0" i="0" u="none" strike="noStrike" dirty="0" err="1" smtClean="0">
                <a:solidFill>
                  <a:srgbClr val="660099"/>
                </a:solidFill>
                <a:effectLst/>
                <a:latin typeface="arial" panose="020B0604020202020204" pitchFamily="34" charset="0"/>
                <a:hlinkClick r:id="rId5"/>
              </a:rPr>
              <a:t>Cefeusz</a:t>
            </a:r>
            <a:r>
              <a:rPr lang="pl-PL" dirty="0" smtClean="0">
                <a:solidFill>
                  <a:srgbClr val="70757A"/>
                </a:solidFill>
                <a:latin typeface="arial" panose="020B0604020202020204" pitchFamily="34" charset="0"/>
              </a:rPr>
              <a:t>, Perseusz, Andromeda</a:t>
            </a:r>
            <a:endParaRPr lang="pl-PL" b="0" i="0" dirty="0" smtClean="0">
              <a:solidFill>
                <a:srgbClr val="70757A"/>
              </a:solidFill>
              <a:effectLst/>
              <a:latin typeface="arial" panose="020B0604020202020204" pitchFamily="34" charset="0"/>
            </a:endParaRPr>
          </a:p>
        </p:txBody>
      </p:sp>
    </p:spTree>
    <p:extLst>
      <p:ext uri="{BB962C8B-B14F-4D97-AF65-F5344CB8AC3E}">
        <p14:creationId xmlns:p14="http://schemas.microsoft.com/office/powerpoint/2010/main" val="20851533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82383" y="2674621"/>
            <a:ext cx="5853747" cy="2603288"/>
          </a:xfrm>
        </p:spPr>
        <p:txBody>
          <a:bodyPr>
            <a:noAutofit/>
          </a:bodyPr>
          <a:lstStyle/>
          <a:p>
            <a:r>
              <a:rPr lang="pl-PL" sz="3200" b="1" cap="none" dirty="0" smtClean="0">
                <a:effectLst/>
                <a:hlinkClick r:id="rId2" tooltip="Eta Cassiopeiae"/>
              </a:rPr>
              <a:t>η</a:t>
            </a:r>
            <a:r>
              <a:rPr lang="pl-PL" dirty="0" smtClean="0">
                <a:effectLst/>
                <a:hlinkClick r:id="rId2" tooltip="Eta Cassiopeiae"/>
              </a:rPr>
              <a:t> </a:t>
            </a:r>
            <a:r>
              <a:rPr lang="pl-PL" dirty="0" err="1" smtClean="0">
                <a:effectLst/>
                <a:hlinkClick r:id="rId2" tooltip="Eta Cassiopeiae"/>
              </a:rPr>
              <a:t>Cas</a:t>
            </a:r>
            <a:r>
              <a:rPr lang="pl-PL" dirty="0" smtClean="0">
                <a:effectLst/>
              </a:rPr>
              <a:t> (eta), </a:t>
            </a:r>
            <a:r>
              <a:rPr lang="pl-PL" dirty="0" err="1" smtClean="0">
                <a:effectLst/>
              </a:rPr>
              <a:t>Achird</a:t>
            </a:r>
            <a:r>
              <a:rPr lang="pl-PL" dirty="0" smtClean="0">
                <a:effectLst/>
              </a:rPr>
              <a:t> – jest nadzwyczajnie zabarwioną </a:t>
            </a:r>
            <a:r>
              <a:rPr lang="pl-PL" dirty="0" smtClean="0">
                <a:effectLst/>
                <a:hlinkClick r:id="rId3" tooltip="Gwiazda podwójna"/>
              </a:rPr>
              <a:t>gwiazdą podwójną</a:t>
            </a:r>
            <a:r>
              <a:rPr lang="pl-PL" dirty="0" smtClean="0">
                <a:effectLst/>
              </a:rPr>
              <a:t> o separacji 12 </a:t>
            </a:r>
            <a:r>
              <a:rPr lang="pl-PL" dirty="0" smtClean="0">
                <a:effectLst/>
                <a:hlinkClick r:id="rId4" tooltip="Sekunda kątowa"/>
              </a:rPr>
              <a:t>sekund łuku</a:t>
            </a:r>
            <a:r>
              <a:rPr lang="pl-PL" dirty="0" smtClean="0">
                <a:effectLst/>
              </a:rPr>
              <a:t>. Gwiazda główna jest, jak się ogólnie uważa, żółta, ale jej kompan był opisywany jako fioletowy, granatowy, pomarańczowy, brązowo-pomarańczowy, brunatny i „być może brązowy”</a:t>
            </a:r>
            <a:r>
              <a:rPr lang="pl-PL" baseline="30000" dirty="0">
                <a:effectLst/>
              </a:rPr>
              <a:t>.</a:t>
            </a:r>
            <a:endParaRPr lang="pl-PL" dirty="0" smtClean="0">
              <a:effectLst/>
            </a:endParaRPr>
          </a:p>
        </p:txBody>
      </p:sp>
      <p:pic>
        <p:nvPicPr>
          <p:cNvPr id="2052" name="Picture 4" descr="Cassiopeia's “W” Delights. Queen Cassiopeia | by Star Walk | Medium"/>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rot="1784410">
            <a:off x="7692408" y="1220746"/>
            <a:ext cx="3632564" cy="20342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84263" y="346710"/>
            <a:ext cx="9905998" cy="1280160"/>
          </a:xfrm>
        </p:spPr>
        <p:txBody>
          <a:bodyPr>
            <a:normAutofit/>
          </a:bodyPr>
          <a:lstStyle/>
          <a:p>
            <a:pPr algn="ctr"/>
            <a:r>
              <a:rPr lang="pl-PL" sz="5400" b="1" dirty="0">
                <a:effectLst/>
              </a:rPr>
              <a:t>Najjaśniejsze </a:t>
            </a:r>
            <a:r>
              <a:rPr lang="pl-PL" sz="5400" b="1" dirty="0" smtClean="0">
                <a:effectLst/>
              </a:rPr>
              <a:t>gwiazdy</a:t>
            </a:r>
            <a:endParaRPr lang="pl-PL" sz="5400" dirty="0"/>
          </a:p>
        </p:txBody>
      </p:sp>
      <p:pic>
        <p:nvPicPr>
          <p:cNvPr id="2050" name="Picture 2" descr="Mapa gwazdozbioru"/>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rot="19920186">
            <a:off x="8295323" y="3155737"/>
            <a:ext cx="2967644" cy="31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0892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78573" y="2225040"/>
            <a:ext cx="5853747" cy="4667251"/>
          </a:xfrm>
        </p:spPr>
        <p:txBody>
          <a:bodyPr>
            <a:noAutofit/>
          </a:bodyPr>
          <a:lstStyle/>
          <a:p>
            <a:r>
              <a:rPr lang="pl-PL" sz="1400" cap="none" dirty="0" smtClean="0">
                <a:effectLst/>
                <a:hlinkClick r:id="rId2" tooltip="Ro Cassiopeiae"/>
              </a:rPr>
              <a:t>ρ</a:t>
            </a:r>
            <a:r>
              <a:rPr lang="pl-PL" sz="1400" dirty="0" smtClean="0">
                <a:effectLst/>
                <a:hlinkClick r:id="rId2" tooltip="Ro Cassiopeiae"/>
              </a:rPr>
              <a:t> </a:t>
            </a:r>
            <a:r>
              <a:rPr lang="pl-PL" sz="1400" dirty="0" err="1" smtClean="0">
                <a:effectLst/>
                <a:hlinkClick r:id="rId2" tooltip="Ro Cassiopeiae"/>
              </a:rPr>
              <a:t>Cas</a:t>
            </a:r>
            <a:r>
              <a:rPr lang="pl-PL" sz="1400" dirty="0" smtClean="0">
                <a:effectLst/>
              </a:rPr>
              <a:t> – jest żółtym </a:t>
            </a:r>
            <a:r>
              <a:rPr lang="pl-PL" sz="1400" dirty="0" err="1" smtClean="0">
                <a:effectLst/>
                <a:hlinkClick r:id="rId3" tooltip="Hiperolbrzym"/>
              </a:rPr>
              <a:t>hiperolbrzymem</a:t>
            </a:r>
            <a:r>
              <a:rPr lang="pl-PL" sz="1400" dirty="0" smtClean="0">
                <a:effectLst/>
              </a:rPr>
              <a:t> odległym o około 11 600 lat świetlnych. Jest to jedna z </a:t>
            </a:r>
            <a:r>
              <a:rPr lang="pl-PL" sz="1400" dirty="0" smtClean="0">
                <a:effectLst/>
                <a:hlinkClick r:id="rId4" tooltip="Lista najjaśniejszych gwiazd według jasności absolutnej"/>
              </a:rPr>
              <a:t>najjaśniejszych gwiazd</a:t>
            </a:r>
            <a:r>
              <a:rPr lang="pl-PL" sz="1400" dirty="0" smtClean="0">
                <a:effectLst/>
              </a:rPr>
              <a:t> w </a:t>
            </a:r>
            <a:r>
              <a:rPr lang="pl-PL" sz="1400" dirty="0" smtClean="0">
                <a:effectLst/>
                <a:hlinkClick r:id="rId5" tooltip="Galaktyka"/>
              </a:rPr>
              <a:t>Galaktyce</a:t>
            </a:r>
            <a:r>
              <a:rPr lang="pl-PL" sz="1400" dirty="0" smtClean="0">
                <a:effectLst/>
              </a:rPr>
              <a:t>, swym blaskiem przewyższa Słońce około 550 000 razy i o olbrzymich rozmiarach, około 450 razy większych od Słońca. Gdyby gwiazdę umieścić w miejscu Słońca, sięgałaby do </a:t>
            </a:r>
            <a:r>
              <a:rPr lang="pl-PL" sz="1400" dirty="0" smtClean="0">
                <a:effectLst/>
                <a:hlinkClick r:id="rId6" tooltip="Pas planetoid"/>
              </a:rPr>
              <a:t>pasa planetoid</a:t>
            </a:r>
            <a:r>
              <a:rPr lang="pl-PL" sz="1400" dirty="0" smtClean="0">
                <a:effectLst/>
              </a:rPr>
              <a:t> daleko za orbitę </a:t>
            </a:r>
            <a:r>
              <a:rPr lang="pl-PL" sz="1400" dirty="0" smtClean="0">
                <a:effectLst/>
                <a:hlinkClick r:id="rId7" tooltip="Mars"/>
              </a:rPr>
              <a:t>Marsa</a:t>
            </a:r>
            <a:r>
              <a:rPr lang="pl-PL" sz="1400" dirty="0" smtClean="0">
                <a:effectLst/>
              </a:rPr>
              <a:t>. Gwiazda ta jest zmienną wykazującą </a:t>
            </a:r>
            <a:r>
              <a:rPr lang="pl-PL" sz="1400" dirty="0" err="1" smtClean="0">
                <a:effectLst/>
              </a:rPr>
              <a:t>półregularne</a:t>
            </a:r>
            <a:r>
              <a:rPr lang="pl-PL" sz="1400" dirty="0" smtClean="0">
                <a:effectLst/>
              </a:rPr>
              <a:t> zmiany blasku</a:t>
            </a:r>
            <a:r>
              <a:rPr lang="pl-PL" sz="1400" baseline="30000" dirty="0" smtClean="0">
                <a:effectLst/>
                <a:hlinkClick r:id="rId8"/>
              </a:rPr>
              <a:t>[2]</a:t>
            </a:r>
            <a:r>
              <a:rPr lang="pl-PL" sz="1400" dirty="0" smtClean="0">
                <a:effectLst/>
              </a:rPr>
              <a:t>.</a:t>
            </a:r>
          </a:p>
          <a:p>
            <a:endParaRPr lang="pl-PL" sz="1400" dirty="0"/>
          </a:p>
        </p:txBody>
      </p:sp>
      <p:pic>
        <p:nvPicPr>
          <p:cNvPr id="2052" name="Picture 4" descr="Cassiopeia's “W” Delights. Queen Cassiopeia | by Star Walk | Medium"/>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3928144">
            <a:off x="7692408" y="1220746"/>
            <a:ext cx="3632564" cy="20342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84263" y="346710"/>
            <a:ext cx="9905998" cy="1280160"/>
          </a:xfrm>
        </p:spPr>
        <p:txBody>
          <a:bodyPr>
            <a:normAutofit/>
          </a:bodyPr>
          <a:lstStyle/>
          <a:p>
            <a:pPr algn="ctr"/>
            <a:r>
              <a:rPr lang="pl-PL" sz="5400" b="1" dirty="0">
                <a:effectLst/>
              </a:rPr>
              <a:t>Najjaśniejsze </a:t>
            </a:r>
            <a:r>
              <a:rPr lang="pl-PL" sz="5400" b="1" dirty="0" smtClean="0">
                <a:effectLst/>
              </a:rPr>
              <a:t>gwiazdy</a:t>
            </a:r>
            <a:endParaRPr lang="pl-PL" sz="5400" dirty="0"/>
          </a:p>
        </p:txBody>
      </p:sp>
      <p:pic>
        <p:nvPicPr>
          <p:cNvPr id="2050" name="Picture 2" descr="Mapa gwazdozbioru"/>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8291513" y="3247177"/>
            <a:ext cx="2967644" cy="31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685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4800" b="1" dirty="0" smtClean="0"/>
              <a:t>Gwiazdy w </a:t>
            </a:r>
            <a:r>
              <a:rPr lang="pl-PL" sz="4800" b="1" dirty="0" err="1" smtClean="0"/>
              <a:t>Cassiopei</a:t>
            </a:r>
            <a:endParaRPr lang="pl-PL" sz="4800" b="1" dirty="0"/>
          </a:p>
        </p:txBody>
      </p:sp>
      <p:pic>
        <p:nvPicPr>
          <p:cNvPr id="4" name="Obraz 3"/>
          <p:cNvPicPr>
            <a:picLocks noChangeAspect="1"/>
          </p:cNvPicPr>
          <p:nvPr/>
        </p:nvPicPr>
        <p:blipFill>
          <a:blip r:embed="rId2"/>
          <a:stretch>
            <a:fillRect/>
          </a:stretch>
        </p:blipFill>
        <p:spPr>
          <a:xfrm>
            <a:off x="388620" y="2835863"/>
            <a:ext cx="11262360" cy="3253120"/>
          </a:xfrm>
          <a:prstGeom prst="rect">
            <a:avLst/>
          </a:prstGeom>
        </p:spPr>
      </p:pic>
    </p:spTree>
    <p:extLst>
      <p:ext uri="{BB962C8B-B14F-4D97-AF65-F5344CB8AC3E}">
        <p14:creationId xmlns:p14="http://schemas.microsoft.com/office/powerpoint/2010/main" val="288098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t>Obiekty </a:t>
            </a:r>
            <a:r>
              <a:rPr lang="pl-PL" sz="5400" b="1" dirty="0" err="1" smtClean="0"/>
              <a:t>Niegwiazdowe</a:t>
            </a:r>
            <a:endParaRPr lang="pl-PL" sz="5400" b="1" dirty="0"/>
          </a:p>
        </p:txBody>
      </p:sp>
      <p:sp>
        <p:nvSpPr>
          <p:cNvPr id="3" name="Symbol zastępczy zawartości 2"/>
          <p:cNvSpPr>
            <a:spLocks noGrp="1"/>
          </p:cNvSpPr>
          <p:nvPr>
            <p:ph idx="1"/>
          </p:nvPr>
        </p:nvSpPr>
        <p:spPr>
          <a:xfrm>
            <a:off x="566103" y="2514600"/>
            <a:ext cx="7926387" cy="3124201"/>
          </a:xfrm>
        </p:spPr>
        <p:txBody>
          <a:bodyPr>
            <a:normAutofit/>
          </a:bodyPr>
          <a:lstStyle/>
          <a:p>
            <a:r>
              <a:rPr lang="pl-PL" sz="2400" dirty="0" smtClean="0">
                <a:effectLst/>
                <a:hlinkClick r:id="rId2" tooltip="Messier 52"/>
              </a:rPr>
              <a:t>M52</a:t>
            </a:r>
            <a:r>
              <a:rPr lang="pl-PL" sz="2400" dirty="0">
                <a:effectLst/>
              </a:rPr>
              <a:t> (NGC 7654) – gromada otwarta zawierająca ok. 120 gwiazd znajdująca się przy pograniczu gwiazdozbiorów Kasjopei i </a:t>
            </a:r>
            <a:r>
              <a:rPr lang="pl-PL" sz="2400" dirty="0" err="1">
                <a:effectLst/>
                <a:hlinkClick r:id="rId3" tooltip="Gwiazdozbiór Cefeusza"/>
              </a:rPr>
              <a:t>Cefeusza</a:t>
            </a:r>
            <a:r>
              <a:rPr lang="pl-PL" sz="2400" dirty="0">
                <a:effectLst/>
              </a:rPr>
              <a:t>. Jest to stosunkowo młoda gromada, której wiek szacuje się na około 35 mln lat. Odległość od niej nie jest dokładnie znana. Szacuje się, że plasuje się w przedziale od 3 do 7 tysięcy lat świetlnych. W gromadzie dominują dwa żółte </a:t>
            </a:r>
            <a:r>
              <a:rPr lang="pl-PL" sz="2400" dirty="0" smtClean="0">
                <a:effectLst/>
              </a:rPr>
              <a:t>olbrzymy.</a:t>
            </a:r>
            <a:endParaRPr lang="pl-PL" sz="2400" dirty="0">
              <a:effectLst/>
            </a:endParaRPr>
          </a:p>
        </p:txBody>
      </p:sp>
      <p:pic>
        <p:nvPicPr>
          <p:cNvPr id="8196" name="Picture 4" descr="Ilustracja"/>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492490" y="2148115"/>
            <a:ext cx="3123798" cy="42236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92681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t>Obiekty </a:t>
            </a:r>
            <a:r>
              <a:rPr lang="pl-PL" sz="5400" b="1" dirty="0" err="1" smtClean="0"/>
              <a:t>Niegwiazdowe</a:t>
            </a:r>
            <a:endParaRPr lang="pl-PL" sz="5400" b="1" dirty="0"/>
          </a:p>
        </p:txBody>
      </p:sp>
      <p:sp>
        <p:nvSpPr>
          <p:cNvPr id="3" name="Symbol zastępczy zawartości 2"/>
          <p:cNvSpPr>
            <a:spLocks noGrp="1"/>
          </p:cNvSpPr>
          <p:nvPr>
            <p:ph idx="1"/>
          </p:nvPr>
        </p:nvSpPr>
        <p:spPr>
          <a:xfrm>
            <a:off x="436563" y="2119311"/>
            <a:ext cx="6954837" cy="4443414"/>
          </a:xfrm>
        </p:spPr>
        <p:txBody>
          <a:bodyPr>
            <a:normAutofit/>
          </a:bodyPr>
          <a:lstStyle/>
          <a:p>
            <a:r>
              <a:rPr lang="pl-PL" dirty="0" smtClean="0">
                <a:effectLst/>
                <a:hlinkClick r:id="rId2" tooltip="Messier 103"/>
              </a:rPr>
              <a:t>M103</a:t>
            </a:r>
            <a:r>
              <a:rPr lang="pl-PL" dirty="0">
                <a:effectLst/>
              </a:rPr>
              <a:t> (NGC 581) – gromada otwarta – jest małym grotem strzały zbudowanym z dwudziestu gwiazd. Trzy najjaśniejsze z nich (jedna żółta) oznaczają wierzchołki trójkąta. Gromada jest ulokowana w odległości około 1° na północny wschód od gwiazdy </a:t>
            </a:r>
            <a:r>
              <a:rPr lang="pl-PL" dirty="0" err="1">
                <a:effectLst/>
              </a:rPr>
              <a:t>Ruchba</a:t>
            </a:r>
            <a:r>
              <a:rPr lang="pl-PL" dirty="0">
                <a:effectLst/>
              </a:rPr>
              <a:t>. </a:t>
            </a:r>
            <a:r>
              <a:rPr lang="pl-PL" dirty="0" smtClean="0">
                <a:effectLst/>
              </a:rPr>
              <a:t>Jej </a:t>
            </a:r>
            <a:r>
              <a:rPr lang="pl-PL" dirty="0">
                <a:effectLst/>
              </a:rPr>
              <a:t>wiek szacuje się na około 25 mln lat) i bardzo liczna, złożona z kilku tysięcy gwiazd. Jednocześnie jest to jedna z najbardziej odległych od </a:t>
            </a:r>
            <a:r>
              <a:rPr lang="pl-PL" dirty="0">
                <a:effectLst/>
                <a:hlinkClick r:id="rId3" tooltip="Słońce"/>
              </a:rPr>
              <a:t>Słońca</a:t>
            </a:r>
            <a:r>
              <a:rPr lang="pl-PL" dirty="0">
                <a:effectLst/>
              </a:rPr>
              <a:t> spośród znanych gromad otwartych (od 8000 do 95000 lat świetlnych), dlatego też obserwator wyposażony w niewielki instrument będzie w stanie dostrzec tylko około 40 najjaśniejszych gwiazd </a:t>
            </a:r>
            <a:r>
              <a:rPr lang="pl-PL" dirty="0" smtClean="0">
                <a:effectLst/>
              </a:rPr>
              <a:t>gromady.</a:t>
            </a:r>
            <a:endParaRPr lang="pl-PL" dirty="0">
              <a:effectLst/>
            </a:endParaRPr>
          </a:p>
          <a:p>
            <a:endParaRPr lang="pl-PL" dirty="0"/>
          </a:p>
        </p:txBody>
      </p:sp>
      <p:pic>
        <p:nvPicPr>
          <p:cNvPr id="9220" name="Picture 4" descr="Niebo przez lornetkę - Kasjopeja i jej gromady - M52, M103 i kilka innych  ciekawych obiektów - Optyczne.p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49057" y="2347911"/>
            <a:ext cx="4105875" cy="33909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76760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t>Obiekty </a:t>
            </a:r>
            <a:r>
              <a:rPr lang="pl-PL" sz="5400" b="1" dirty="0" err="1" smtClean="0"/>
              <a:t>Niegwiazdowe</a:t>
            </a:r>
            <a:endParaRPr lang="pl-PL" sz="5400" b="1" dirty="0"/>
          </a:p>
        </p:txBody>
      </p:sp>
      <p:sp>
        <p:nvSpPr>
          <p:cNvPr id="3" name="Symbol zastępczy zawartości 2"/>
          <p:cNvSpPr>
            <a:spLocks noGrp="1"/>
          </p:cNvSpPr>
          <p:nvPr>
            <p:ph idx="1"/>
          </p:nvPr>
        </p:nvSpPr>
        <p:spPr>
          <a:xfrm>
            <a:off x="1141413" y="2228851"/>
            <a:ext cx="5073650" cy="3890962"/>
          </a:xfrm>
        </p:spPr>
        <p:txBody>
          <a:bodyPr>
            <a:normAutofit/>
          </a:bodyPr>
          <a:lstStyle/>
          <a:p>
            <a:r>
              <a:rPr lang="pl-PL" dirty="0" smtClean="0">
                <a:effectLst/>
              </a:rPr>
              <a:t>W </a:t>
            </a:r>
            <a:r>
              <a:rPr lang="pl-PL" dirty="0">
                <a:effectLst/>
              </a:rPr>
              <a:t>pobliżu leży </a:t>
            </a:r>
            <a:r>
              <a:rPr lang="pl-PL" dirty="0">
                <a:effectLst/>
                <a:hlinkClick r:id="rId2" tooltip="NGC 663"/>
              </a:rPr>
              <a:t>NGC 663</a:t>
            </a:r>
            <a:r>
              <a:rPr lang="pl-PL" dirty="0">
                <a:effectLst/>
              </a:rPr>
              <a:t>, a po jej bokach </a:t>
            </a:r>
            <a:r>
              <a:rPr lang="pl-PL" dirty="0">
                <a:effectLst/>
                <a:hlinkClick r:id="rId3" tooltip="NGC 654"/>
              </a:rPr>
              <a:t>NGC 654</a:t>
            </a:r>
            <a:r>
              <a:rPr lang="pl-PL" dirty="0">
                <a:effectLst/>
              </a:rPr>
              <a:t> i </a:t>
            </a:r>
            <a:r>
              <a:rPr lang="pl-PL" dirty="0">
                <a:effectLst/>
                <a:hlinkClick r:id="rId4" tooltip="NGC 659"/>
              </a:rPr>
              <a:t>NGC 659</a:t>
            </a:r>
            <a:r>
              <a:rPr lang="pl-PL" dirty="0">
                <a:effectLst/>
              </a:rPr>
              <a:t>. Duża i jasna NGC 663 ma dwa owale gwiazd i grupę w kształcie rombu w centrum. Kilka strumieni gwiazd prowadzi w kierunku NGC 659. NGC 654 to atrakcyjna mała grupka, zawierająca dwie gwiazdy podwójne.</a:t>
            </a:r>
          </a:p>
          <a:p>
            <a:endParaRPr lang="pl-PL" dirty="0"/>
          </a:p>
        </p:txBody>
      </p:sp>
      <p:pic>
        <p:nvPicPr>
          <p:cNvPr id="14340" name="Picture 4" descr="NGC 663 - Wikipedi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13562" y="2719388"/>
            <a:ext cx="3306763" cy="26288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87235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t>Obiekty </a:t>
            </a:r>
            <a:r>
              <a:rPr lang="pl-PL" sz="5400" b="1" dirty="0" err="1" smtClean="0"/>
              <a:t>Niegwiazdowe</a:t>
            </a:r>
            <a:endParaRPr lang="pl-PL" sz="5400" b="1" dirty="0"/>
          </a:p>
        </p:txBody>
      </p:sp>
      <p:sp>
        <p:nvSpPr>
          <p:cNvPr id="3" name="Symbol zastępczy zawartości 2"/>
          <p:cNvSpPr>
            <a:spLocks noGrp="1"/>
          </p:cNvSpPr>
          <p:nvPr>
            <p:ph idx="1"/>
          </p:nvPr>
        </p:nvSpPr>
        <p:spPr>
          <a:xfrm>
            <a:off x="836613" y="2428874"/>
            <a:ext cx="4678362" cy="3309939"/>
          </a:xfrm>
        </p:spPr>
        <p:txBody>
          <a:bodyPr>
            <a:normAutofit/>
          </a:bodyPr>
          <a:lstStyle/>
          <a:p>
            <a:r>
              <a:rPr lang="pl-PL" dirty="0" smtClean="0">
                <a:effectLst/>
              </a:rPr>
              <a:t>Za </a:t>
            </a:r>
            <a:r>
              <a:rPr lang="pl-PL" dirty="0">
                <a:effectLst/>
              </a:rPr>
              <a:t>pomocą 20-cenymetrowego teleskopu można zobaczyć dwie karłowate galaktyki eliptyczne: </a:t>
            </a:r>
            <a:r>
              <a:rPr lang="pl-PL" dirty="0">
                <a:effectLst/>
                <a:hlinkClick r:id="rId2" tooltip="NGC 185"/>
              </a:rPr>
              <a:t>NGC 185</a:t>
            </a:r>
            <a:r>
              <a:rPr lang="pl-PL" dirty="0">
                <a:effectLst/>
              </a:rPr>
              <a:t> i wydłużoną bardzo bladą </a:t>
            </a:r>
            <a:r>
              <a:rPr lang="pl-PL" dirty="0">
                <a:effectLst/>
                <a:hlinkClick r:id="rId3" tooltip="NGC 147"/>
              </a:rPr>
              <a:t>NGC 147</a:t>
            </a:r>
            <a:r>
              <a:rPr lang="pl-PL" dirty="0">
                <a:effectLst/>
              </a:rPr>
              <a:t>, interesujące ze względu na to, że są to satelitarne galaktyki </a:t>
            </a:r>
            <a:r>
              <a:rPr lang="pl-PL" dirty="0">
                <a:effectLst/>
                <a:hlinkClick r:id="rId4" tooltip="Galaktyka Andromedy"/>
              </a:rPr>
              <a:t>Wielkiej Galaktyki w Andromedzie</a:t>
            </a:r>
            <a:r>
              <a:rPr lang="pl-PL" dirty="0">
                <a:effectLst/>
              </a:rPr>
              <a:t>, znajdującej się 7° na południe</a:t>
            </a:r>
            <a:r>
              <a:rPr lang="pl-PL" dirty="0" smtClean="0">
                <a:effectLst/>
              </a:rPr>
              <a:t>.</a:t>
            </a:r>
            <a:endParaRPr lang="pl-PL" dirty="0">
              <a:effectLst/>
            </a:endParaRPr>
          </a:p>
        </p:txBody>
      </p:sp>
      <p:pic>
        <p:nvPicPr>
          <p:cNvPr id="13314" name="Picture 2" descr="NGC 185 / NGC 14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27750" y="2459832"/>
            <a:ext cx="476250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32557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t>Obiekty </a:t>
            </a:r>
            <a:r>
              <a:rPr lang="pl-PL" sz="5400" b="1" dirty="0" err="1" smtClean="0"/>
              <a:t>Niegwiazdowe</a:t>
            </a:r>
            <a:endParaRPr lang="pl-PL" sz="5400" b="1" dirty="0"/>
          </a:p>
        </p:txBody>
      </p:sp>
      <p:sp>
        <p:nvSpPr>
          <p:cNvPr id="3" name="Symbol zastępczy zawartości 2"/>
          <p:cNvSpPr>
            <a:spLocks noGrp="1"/>
          </p:cNvSpPr>
          <p:nvPr>
            <p:ph idx="1"/>
          </p:nvPr>
        </p:nvSpPr>
        <p:spPr>
          <a:xfrm>
            <a:off x="728663" y="2235366"/>
            <a:ext cx="5314949" cy="3716008"/>
          </a:xfrm>
        </p:spPr>
        <p:txBody>
          <a:bodyPr>
            <a:normAutofit/>
          </a:bodyPr>
          <a:lstStyle/>
          <a:p>
            <a:r>
              <a:rPr lang="pl-PL" dirty="0" smtClean="0">
                <a:effectLst/>
              </a:rPr>
              <a:t>Zaskakująca</a:t>
            </a:r>
            <a:r>
              <a:rPr lang="pl-PL" dirty="0">
                <a:effectLst/>
              </a:rPr>
              <a:t> </a:t>
            </a:r>
            <a:r>
              <a:rPr lang="pl-PL" dirty="0">
                <a:effectLst/>
                <a:hlinkClick r:id="rId2" tooltip="NGC 457"/>
              </a:rPr>
              <a:t>NGC 457</a:t>
            </a:r>
            <a:r>
              <a:rPr lang="pl-PL" dirty="0">
                <a:effectLst/>
              </a:rPr>
              <a:t> jest też znana jako Gromada ET, Gromada Sowa albo Gromada Ważka. Fi (φ) Kasjopei, żółty </a:t>
            </a:r>
            <a:r>
              <a:rPr lang="pl-PL" dirty="0">
                <a:effectLst/>
                <a:hlinkClick r:id="rId3" tooltip="Nadolbrzym"/>
              </a:rPr>
              <a:t>nadolbrzym</a:t>
            </a:r>
            <a:r>
              <a:rPr lang="pl-PL" dirty="0">
                <a:effectLst/>
              </a:rPr>
              <a:t> i niebieski nadolbrzym tworzą oczy sowy, a pomarańczowy nadolbrzym oznacza jedno skrzydło. NGC 457 </a:t>
            </a:r>
            <a:r>
              <a:rPr lang="pl-PL" dirty="0" smtClean="0">
                <a:effectLst/>
              </a:rPr>
              <a:t>Leży </a:t>
            </a:r>
            <a:r>
              <a:rPr lang="pl-PL" dirty="0">
                <a:effectLst/>
              </a:rPr>
              <a:t>nieco ponad 2° na południe </a:t>
            </a:r>
            <a:r>
              <a:rPr lang="pl-PL" dirty="0" smtClean="0">
                <a:effectLst/>
              </a:rPr>
              <a:t>od </a:t>
            </a:r>
            <a:r>
              <a:rPr lang="pl-PL" dirty="0">
                <a:effectLst/>
              </a:rPr>
              <a:t>gwiazdy </a:t>
            </a:r>
            <a:r>
              <a:rPr lang="pl-PL" dirty="0" err="1" smtClean="0">
                <a:effectLst/>
              </a:rPr>
              <a:t>Ruchba</a:t>
            </a:r>
            <a:r>
              <a:rPr lang="pl-PL" dirty="0" smtClean="0">
                <a:effectLst/>
              </a:rPr>
              <a:t>.</a:t>
            </a:r>
            <a:endParaRPr lang="pl-PL" dirty="0">
              <a:effectLst/>
            </a:endParaRPr>
          </a:p>
          <a:p>
            <a:endParaRPr lang="pl-PL" dirty="0"/>
          </a:p>
        </p:txBody>
      </p:sp>
      <p:pic>
        <p:nvPicPr>
          <p:cNvPr id="16386" name="Picture 2" descr="File:NGC 457 PanS.png - Wikimedia Common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67450" y="2235366"/>
            <a:ext cx="5611812" cy="3716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52106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609600"/>
            <a:ext cx="12192000" cy="1905000"/>
          </a:xfrm>
        </p:spPr>
        <p:txBody>
          <a:bodyPr>
            <a:normAutofit/>
          </a:bodyPr>
          <a:lstStyle/>
          <a:p>
            <a:pPr algn="ctr"/>
            <a:r>
              <a:rPr lang="pl-PL" sz="5400" b="1" dirty="0" smtClean="0"/>
              <a:t>Pierścień Królowej </a:t>
            </a:r>
            <a:r>
              <a:rPr lang="pl-PL" sz="5400" b="1" dirty="0" err="1" smtClean="0"/>
              <a:t>CaSsiopei</a:t>
            </a:r>
            <a:endParaRPr lang="pl-PL" sz="5400" b="1" dirty="0"/>
          </a:p>
        </p:txBody>
      </p:sp>
      <p:pic>
        <p:nvPicPr>
          <p:cNvPr id="15362" name="Picture 2" descr="NAVI, pierścień królowej Kasjopei | | ASTROFAN - Blog Astronomiczn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385494"/>
            <a:ext cx="4359275" cy="3980209"/>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post-29939-0-74578100-147631508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5813" y="2333106"/>
            <a:ext cx="3568699" cy="4009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9337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Hubble Spies 'The Ghost Of Cassiopeia' In Haunting Halloween Pi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6435" y="867588"/>
            <a:ext cx="5162989" cy="5804675"/>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0" y="123297"/>
            <a:ext cx="12192000" cy="1319731"/>
          </a:xfrm>
        </p:spPr>
        <p:txBody>
          <a:bodyPr>
            <a:normAutofit/>
          </a:bodyPr>
          <a:lstStyle/>
          <a:p>
            <a:pPr algn="ctr"/>
            <a:r>
              <a:rPr lang="pl-PL" sz="5400" b="1" dirty="0" smtClean="0"/>
              <a:t>The </a:t>
            </a:r>
            <a:r>
              <a:rPr lang="pl-PL" sz="5400" b="1" dirty="0" err="1" smtClean="0"/>
              <a:t>Ghost</a:t>
            </a:r>
            <a:r>
              <a:rPr lang="pl-PL" sz="5400" b="1" dirty="0" smtClean="0"/>
              <a:t> of </a:t>
            </a:r>
            <a:r>
              <a:rPr lang="pl-PL" sz="5400" b="1" dirty="0" err="1" smtClean="0"/>
              <a:t>CaSsiopeiA</a:t>
            </a:r>
            <a:endParaRPr lang="pl-PL" sz="5400" b="1" dirty="0"/>
          </a:p>
        </p:txBody>
      </p:sp>
      <p:pic>
        <p:nvPicPr>
          <p:cNvPr id="17414" name="Picture 6" descr="IC 63 &amp; IC 59 • Gamma Cas Nebula in HaRGB ( Douglas J Struble ) - AstroB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54" y="1633537"/>
            <a:ext cx="5905500" cy="47244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132067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609600"/>
            <a:ext cx="12192000" cy="1905000"/>
          </a:xfrm>
        </p:spPr>
        <p:txBody>
          <a:bodyPr>
            <a:normAutofit/>
          </a:bodyPr>
          <a:lstStyle/>
          <a:p>
            <a:pPr algn="ctr"/>
            <a:r>
              <a:rPr lang="pl-PL" sz="5400" b="1" dirty="0" smtClean="0">
                <a:effectLst/>
              </a:rPr>
              <a:t>Kasjopeja</a:t>
            </a:r>
            <a:br>
              <a:rPr lang="pl-PL" sz="5400" b="1" dirty="0" smtClean="0">
                <a:effectLst/>
              </a:rPr>
            </a:br>
            <a:r>
              <a:rPr lang="pl-PL" sz="4400" dirty="0" smtClean="0">
                <a:effectLst/>
              </a:rPr>
              <a:t>(</a:t>
            </a:r>
            <a:r>
              <a:rPr lang="pl-PL" sz="4400" dirty="0">
                <a:effectLst/>
                <a:hlinkClick r:id="rId2" tooltip="Łacina"/>
              </a:rPr>
              <a:t>łac.</a:t>
            </a:r>
            <a:r>
              <a:rPr lang="pl-PL" sz="4400" dirty="0">
                <a:effectLst/>
              </a:rPr>
              <a:t> </a:t>
            </a:r>
            <a:r>
              <a:rPr lang="pl-PL" sz="4400" i="1" dirty="0" err="1" smtClean="0">
                <a:effectLst/>
              </a:rPr>
              <a:t>Cassiopeia</a:t>
            </a:r>
            <a:r>
              <a:rPr lang="pl-PL" sz="4400" dirty="0" smtClean="0">
                <a:effectLst/>
              </a:rPr>
              <a:t>), </a:t>
            </a:r>
            <a:endParaRPr lang="pl-PL" sz="4400" dirty="0"/>
          </a:p>
        </p:txBody>
      </p:sp>
      <p:sp>
        <p:nvSpPr>
          <p:cNvPr id="3" name="Symbol zastępczy zawartości 2"/>
          <p:cNvSpPr>
            <a:spLocks noGrp="1"/>
          </p:cNvSpPr>
          <p:nvPr>
            <p:ph idx="1"/>
          </p:nvPr>
        </p:nvSpPr>
        <p:spPr/>
        <p:txBody>
          <a:bodyPr/>
          <a:lstStyle/>
          <a:p>
            <a:r>
              <a:rPr lang="pl-PL" b="1" dirty="0">
                <a:effectLst/>
              </a:rPr>
              <a:t>Kasjopeja</a:t>
            </a:r>
            <a:r>
              <a:rPr lang="pl-PL" dirty="0">
                <a:effectLst/>
              </a:rPr>
              <a:t> (</a:t>
            </a:r>
            <a:r>
              <a:rPr lang="pl-PL" dirty="0">
                <a:effectLst/>
                <a:hlinkClick r:id="rId2" tooltip="Łacina"/>
              </a:rPr>
              <a:t>łac.</a:t>
            </a:r>
            <a:r>
              <a:rPr lang="pl-PL" dirty="0">
                <a:effectLst/>
              </a:rPr>
              <a:t> </a:t>
            </a:r>
            <a:r>
              <a:rPr lang="pl-PL" i="1" dirty="0" err="1">
                <a:effectLst/>
              </a:rPr>
              <a:t>Cassiopeia</a:t>
            </a:r>
            <a:r>
              <a:rPr lang="pl-PL" dirty="0">
                <a:effectLst/>
              </a:rPr>
              <a:t>, </a:t>
            </a:r>
            <a:r>
              <a:rPr lang="pl-PL" dirty="0" err="1">
                <a:effectLst/>
                <a:hlinkClick r:id="rId3" tooltip="Dopełniacz (przypadek)"/>
              </a:rPr>
              <a:t>dop</a:t>
            </a:r>
            <a:r>
              <a:rPr lang="pl-PL" dirty="0">
                <a:effectLst/>
                <a:hlinkClick r:id="rId3" tooltip="Dopełniacz (przypadek)"/>
              </a:rPr>
              <a:t>.</a:t>
            </a:r>
            <a:r>
              <a:rPr lang="pl-PL" dirty="0">
                <a:effectLst/>
              </a:rPr>
              <a:t> </a:t>
            </a:r>
            <a:r>
              <a:rPr lang="pl-PL" i="1" dirty="0" err="1">
                <a:effectLst/>
              </a:rPr>
              <a:t>Cassiopeiae</a:t>
            </a:r>
            <a:r>
              <a:rPr lang="pl-PL" dirty="0">
                <a:effectLst/>
              </a:rPr>
              <a:t>, skrót </a:t>
            </a:r>
            <a:r>
              <a:rPr lang="pl-PL" i="1" dirty="0" err="1">
                <a:effectLst/>
              </a:rPr>
              <a:t>Cas</a:t>
            </a:r>
            <a:r>
              <a:rPr lang="pl-PL" dirty="0">
                <a:effectLst/>
              </a:rPr>
              <a:t>), inaczej zwana też </a:t>
            </a:r>
            <a:r>
              <a:rPr lang="pl-PL" i="1" dirty="0" err="1">
                <a:effectLst/>
              </a:rPr>
              <a:t>Kasjopea</a:t>
            </a:r>
            <a:r>
              <a:rPr lang="pl-PL" dirty="0">
                <a:effectLst/>
              </a:rPr>
              <a:t> – 25. co do wielkości, </a:t>
            </a:r>
            <a:r>
              <a:rPr lang="pl-PL" dirty="0">
                <a:effectLst/>
                <a:hlinkClick r:id="rId4" tooltip="Gwiazdozbiór"/>
              </a:rPr>
              <a:t>gwiazdozbiór</a:t>
            </a:r>
            <a:r>
              <a:rPr lang="pl-PL" dirty="0">
                <a:effectLst/>
              </a:rPr>
              <a:t> </a:t>
            </a:r>
            <a:r>
              <a:rPr lang="pl-PL" dirty="0">
                <a:effectLst/>
                <a:hlinkClick r:id="rId5" tooltip="Niebo północne"/>
              </a:rPr>
              <a:t>nieba północnego</a:t>
            </a:r>
            <a:r>
              <a:rPr lang="pl-PL" dirty="0">
                <a:effectLst/>
              </a:rPr>
              <a:t>, w Polsce okołobiegunowy, znany już w starożytności, położony w obszarze </a:t>
            </a:r>
            <a:r>
              <a:rPr lang="pl-PL" dirty="0">
                <a:effectLst/>
                <a:hlinkClick r:id="rId6" tooltip="Droga Mleczna"/>
              </a:rPr>
              <a:t>Drogi Mlecznej</a:t>
            </a:r>
            <a:r>
              <a:rPr lang="pl-PL" dirty="0">
                <a:effectLst/>
              </a:rPr>
              <a:t>. Liczba gwiazd dostrzegalnych </a:t>
            </a:r>
            <a:r>
              <a:rPr lang="pl-PL" dirty="0">
                <a:effectLst/>
                <a:hlinkClick r:id="rId7" tooltip="Gołe oko"/>
              </a:rPr>
              <a:t>nieuzbrojonym okiem</a:t>
            </a:r>
            <a:r>
              <a:rPr lang="pl-PL" dirty="0">
                <a:effectLst/>
              </a:rPr>
              <a:t> wynosi około 90. W Polsce jest widoczny przez cały rok</a:t>
            </a:r>
            <a:endParaRPr lang="pl-PL" dirty="0"/>
          </a:p>
        </p:txBody>
      </p:sp>
    </p:spTree>
    <p:extLst>
      <p:ext uri="{BB962C8B-B14F-4D97-AF65-F5344CB8AC3E}">
        <p14:creationId xmlns:p14="http://schemas.microsoft.com/office/powerpoint/2010/main" val="39637859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a:xfrm>
            <a:off x="0" y="2314575"/>
            <a:ext cx="12192000" cy="1905000"/>
          </a:xfrm>
        </p:spPr>
        <p:txBody>
          <a:bodyPr/>
          <a:lstStyle/>
          <a:p>
            <a:pPr algn="ctr"/>
            <a:r>
              <a:rPr lang="pl-PL" dirty="0" smtClean="0"/>
              <a:t>KONIEC</a:t>
            </a:r>
            <a:endParaRPr lang="pl-PL" dirty="0"/>
          </a:p>
        </p:txBody>
      </p:sp>
    </p:spTree>
    <p:extLst>
      <p:ext uri="{BB962C8B-B14F-4D97-AF65-F5344CB8AC3E}">
        <p14:creationId xmlns:p14="http://schemas.microsoft.com/office/powerpoint/2010/main" val="292875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rmAutofit/>
          </a:bodyPr>
          <a:lstStyle/>
          <a:p>
            <a:pPr algn="ctr"/>
            <a:r>
              <a:rPr lang="pl-PL" sz="5400" b="1" dirty="0" smtClean="0"/>
              <a:t>Legenda - Mit</a:t>
            </a:r>
            <a:endParaRPr lang="pl-PL" sz="5400" b="1" dirty="0"/>
          </a:p>
        </p:txBody>
      </p:sp>
      <p:sp>
        <p:nvSpPr>
          <p:cNvPr id="3" name="Symbol zastępczy zawartości 2"/>
          <p:cNvSpPr>
            <a:spLocks noGrp="1"/>
          </p:cNvSpPr>
          <p:nvPr>
            <p:ph idx="1"/>
          </p:nvPr>
        </p:nvSpPr>
        <p:spPr>
          <a:xfrm>
            <a:off x="1041401" y="2314575"/>
            <a:ext cx="9905998" cy="3495675"/>
          </a:xfrm>
        </p:spPr>
        <p:txBody>
          <a:bodyPr>
            <a:noAutofit/>
          </a:bodyPr>
          <a:lstStyle/>
          <a:p>
            <a:r>
              <a:rPr lang="pl-PL" sz="1600" dirty="0" smtClean="0">
                <a:effectLst/>
              </a:rPr>
              <a:t>Według </a:t>
            </a:r>
            <a:r>
              <a:rPr lang="pl-PL" sz="1600" dirty="0">
                <a:effectLst/>
              </a:rPr>
              <a:t>legendy </a:t>
            </a:r>
            <a:r>
              <a:rPr lang="pl-PL" sz="1600" dirty="0">
                <a:effectLst/>
                <a:hlinkClick r:id="rId2" tooltip="Kasjopeja (mitologia)"/>
              </a:rPr>
              <a:t>Kasjopeja</a:t>
            </a:r>
            <a:r>
              <a:rPr lang="pl-PL" sz="1600" dirty="0">
                <a:effectLst/>
              </a:rPr>
              <a:t> była piękną, lecz zarozumiałą królową </a:t>
            </a:r>
            <a:r>
              <a:rPr lang="pl-PL" sz="1600" dirty="0">
                <a:effectLst/>
                <a:hlinkClick r:id="rId3" tooltip="Etiopia"/>
              </a:rPr>
              <a:t>Etiopii</a:t>
            </a:r>
            <a:r>
              <a:rPr lang="pl-PL" sz="1600" dirty="0">
                <a:effectLst/>
              </a:rPr>
              <a:t>, żoną króla </a:t>
            </a:r>
            <a:r>
              <a:rPr lang="pl-PL" sz="1600" dirty="0" err="1" smtClean="0">
                <a:effectLst/>
                <a:hlinkClick r:id="rId4" tooltip="Cefeusz (syn Belosa)"/>
              </a:rPr>
              <a:t>Cefeusza</a:t>
            </a:r>
            <a:r>
              <a:rPr lang="pl-PL" sz="1600" dirty="0" smtClean="0">
                <a:effectLst/>
              </a:rPr>
              <a:t> i </a:t>
            </a:r>
            <a:r>
              <a:rPr lang="pl-PL" sz="1600" dirty="0">
                <a:effectLst/>
              </a:rPr>
              <a:t>matką </a:t>
            </a:r>
            <a:r>
              <a:rPr lang="pl-PL" sz="1600" dirty="0">
                <a:effectLst/>
                <a:hlinkClick r:id="rId5" tooltip="Andromeda (mitologia)"/>
              </a:rPr>
              <a:t>Andromedy</a:t>
            </a:r>
            <a:r>
              <a:rPr lang="pl-PL" sz="1600" dirty="0">
                <a:effectLst/>
              </a:rPr>
              <a:t>. Legendarne wierzenia przedstawiają królową jako kobietę zarozumiałą i samolubną, uważającą się za piękniejszą niż słynne ze swej urody nimfy </a:t>
            </a:r>
            <a:r>
              <a:rPr lang="pl-PL" sz="1600" dirty="0">
                <a:effectLst/>
                <a:hlinkClick r:id="rId6" tooltip="Nereidy"/>
              </a:rPr>
              <a:t>nereidy</a:t>
            </a:r>
            <a:r>
              <a:rPr lang="pl-PL" sz="1600" dirty="0">
                <a:effectLst/>
              </a:rPr>
              <a:t>. Chełpiąc się swym urokiem, rozgniewała nimfy, które w odwecie poskarżyły się </a:t>
            </a:r>
            <a:r>
              <a:rPr lang="pl-PL" sz="1600" dirty="0">
                <a:effectLst/>
                <a:hlinkClick r:id="rId7" tooltip="Posejdon"/>
              </a:rPr>
              <a:t>Posejdonowi</a:t>
            </a:r>
            <a:r>
              <a:rPr lang="pl-PL" sz="1600" dirty="0">
                <a:effectLst/>
              </a:rPr>
              <a:t>. </a:t>
            </a:r>
            <a:r>
              <a:rPr lang="pl-PL" sz="1600" dirty="0">
                <a:effectLst/>
                <a:hlinkClick r:id="rId8" tooltip="Amfitryta"/>
              </a:rPr>
              <a:t>Amfitryta</a:t>
            </a:r>
            <a:r>
              <a:rPr lang="pl-PL" sz="1600" dirty="0">
                <a:effectLst/>
              </a:rPr>
              <a:t>, żona Posejdona wraz z morskimi nereidami wzburzyły wody, powodując powodzie. Król mórz zesłał na królestwo Kasjopei potwora morskiego </a:t>
            </a:r>
            <a:r>
              <a:rPr lang="pl-PL" sz="1600" dirty="0" err="1">
                <a:effectLst/>
                <a:hlinkClick r:id="rId9" tooltip="Ketos"/>
              </a:rPr>
              <a:t>Ketosa</a:t>
            </a:r>
            <a:r>
              <a:rPr lang="pl-PL" sz="1600" dirty="0">
                <a:effectLst/>
              </a:rPr>
              <a:t>, na niebie wyrażonego w postaci </a:t>
            </a:r>
            <a:r>
              <a:rPr lang="pl-PL" sz="1600" dirty="0">
                <a:effectLst/>
                <a:hlinkClick r:id="rId10" tooltip="Gwiazdozbiór Wieloryba"/>
              </a:rPr>
              <a:t>gwiazdozbioru Wieloryba</a:t>
            </a:r>
            <a:r>
              <a:rPr lang="pl-PL" sz="1600" dirty="0">
                <a:effectLst/>
              </a:rPr>
              <a:t>, który pustoszył </a:t>
            </a:r>
            <a:r>
              <a:rPr lang="pl-PL" sz="1600" dirty="0" smtClean="0">
                <a:effectLst/>
              </a:rPr>
              <a:t>kraj. </a:t>
            </a:r>
            <a:r>
              <a:rPr lang="pl-PL" sz="1600" dirty="0">
                <a:effectLst/>
              </a:rPr>
              <a:t>Potwór niechybnie zniszczyłby kraj, gdyby nie złożona ofiara z córki – Andromedy. Została ona przykuta do skały i oczekiwała na pojawienie się bestii. Księżniczkę uratował </a:t>
            </a:r>
            <a:r>
              <a:rPr lang="pl-PL" sz="1600" dirty="0">
                <a:effectLst/>
                <a:hlinkClick r:id="rId11" tooltip="Perseusz"/>
              </a:rPr>
              <a:t>Perseusz</a:t>
            </a:r>
            <a:r>
              <a:rPr lang="pl-PL" sz="1600" dirty="0">
                <a:effectLst/>
              </a:rPr>
              <a:t>, który pokazał </a:t>
            </a:r>
            <a:r>
              <a:rPr lang="pl-PL" sz="1600" dirty="0" err="1">
                <a:effectLst/>
              </a:rPr>
              <a:t>Ketosowi</a:t>
            </a:r>
            <a:r>
              <a:rPr lang="pl-PL" sz="1600" dirty="0">
                <a:effectLst/>
              </a:rPr>
              <a:t> odciętą głowę </a:t>
            </a:r>
            <a:r>
              <a:rPr lang="pl-PL" sz="1600" dirty="0">
                <a:effectLst/>
                <a:hlinkClick r:id="rId12" tooltip="Gorgony"/>
              </a:rPr>
              <a:t>gorgony</a:t>
            </a:r>
            <a:r>
              <a:rPr lang="pl-PL" sz="1600" dirty="0">
                <a:effectLst/>
              </a:rPr>
              <a:t> </a:t>
            </a:r>
            <a:r>
              <a:rPr lang="pl-PL" sz="1600" dirty="0">
                <a:effectLst/>
                <a:hlinkClick r:id="rId13" tooltip="Meduza (córka Forkosa)"/>
              </a:rPr>
              <a:t>Meduzy</a:t>
            </a:r>
            <a:r>
              <a:rPr lang="pl-PL" sz="1600" dirty="0">
                <a:effectLst/>
              </a:rPr>
              <a:t>, przez co potwór zmienił się w </a:t>
            </a:r>
            <a:r>
              <a:rPr lang="pl-PL" sz="1600" dirty="0" smtClean="0">
                <a:effectLst/>
              </a:rPr>
              <a:t>skałę.</a:t>
            </a:r>
            <a:endParaRPr lang="pl-PL" sz="1600" dirty="0">
              <a:effectLst/>
            </a:endParaRPr>
          </a:p>
          <a:p>
            <a:r>
              <a:rPr lang="pl-PL" sz="1600" dirty="0">
                <a:effectLst/>
              </a:rPr>
              <a:t>Kasjopeja, nazywana też „gwiazdą królestwa Etiopii”, po swojej śmierci dostała się na niebo, gdzie do dziś zasiada na tronie. Na niebie jest przedstawiona, gdy siedzi na krześle, czesząc włosy. Mściwe nereidy zadbały jednak o srogą karę dla królowej – została umieszczona blisko </a:t>
            </a:r>
            <a:r>
              <a:rPr lang="pl-PL" sz="1600" dirty="0">
                <a:effectLst/>
                <a:hlinkClick r:id="rId14" tooltip="Biegun niebieski"/>
              </a:rPr>
              <a:t>bieguna </a:t>
            </a:r>
            <a:r>
              <a:rPr lang="pl-PL" sz="1600" dirty="0" smtClean="0">
                <a:effectLst/>
                <a:hlinkClick r:id="rId14" tooltip="Biegun niebieski"/>
              </a:rPr>
              <a:t>niebieskiego</a:t>
            </a:r>
            <a:r>
              <a:rPr lang="pl-PL" sz="1600" dirty="0" smtClean="0">
                <a:effectLst/>
              </a:rPr>
              <a:t>, </a:t>
            </a:r>
            <a:r>
              <a:rPr lang="pl-PL" sz="1600" dirty="0">
                <a:effectLst/>
              </a:rPr>
              <a:t>czasem zwisając niegodnie głową do dołu.</a:t>
            </a:r>
          </a:p>
          <a:p>
            <a:endParaRPr lang="pl-PL" sz="1400" dirty="0"/>
          </a:p>
        </p:txBody>
      </p:sp>
    </p:spTree>
    <p:extLst>
      <p:ext uri="{BB962C8B-B14F-4D97-AF65-F5344CB8AC3E}">
        <p14:creationId xmlns:p14="http://schemas.microsoft.com/office/powerpoint/2010/main" val="599852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Alpha Cassiopeiae - Alchetron, The Free Social Encycloped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4990" y="1449327"/>
            <a:ext cx="2705100" cy="2030094"/>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1435736" y="2640330"/>
            <a:ext cx="5853747" cy="2931795"/>
          </a:xfrm>
        </p:spPr>
        <p:txBody>
          <a:bodyPr>
            <a:noAutofit/>
          </a:bodyPr>
          <a:lstStyle/>
          <a:p>
            <a:r>
              <a:rPr lang="pl-PL" sz="3200" b="1" cap="none" dirty="0" smtClean="0">
                <a:effectLst/>
              </a:rPr>
              <a:t>α</a:t>
            </a:r>
            <a:r>
              <a:rPr lang="pl-PL" b="1" dirty="0" smtClean="0">
                <a:effectLst/>
              </a:rPr>
              <a:t> </a:t>
            </a:r>
            <a:r>
              <a:rPr lang="pl-PL" dirty="0" err="1">
                <a:effectLst/>
              </a:rPr>
              <a:t>Cas</a:t>
            </a:r>
            <a:r>
              <a:rPr lang="pl-PL" dirty="0">
                <a:effectLst/>
              </a:rPr>
              <a:t>, </a:t>
            </a:r>
            <a:r>
              <a:rPr lang="pl-PL" dirty="0" err="1">
                <a:effectLst/>
                <a:hlinkClick r:id="rId3" tooltip="Szedar"/>
              </a:rPr>
              <a:t>Szedar</a:t>
            </a:r>
            <a:r>
              <a:rPr lang="pl-PL" dirty="0">
                <a:effectLst/>
              </a:rPr>
              <a:t> – gwiazda </a:t>
            </a:r>
            <a:r>
              <a:rPr lang="pl-PL" dirty="0">
                <a:effectLst/>
                <a:hlinkClick r:id="rId4" tooltip="Olbrzym (gwiazda)"/>
              </a:rPr>
              <a:t>olbrzym</a:t>
            </a:r>
            <a:r>
              <a:rPr lang="pl-PL" dirty="0">
                <a:effectLst/>
              </a:rPr>
              <a:t> </a:t>
            </a:r>
            <a:r>
              <a:rPr lang="pl-PL" dirty="0">
                <a:effectLst/>
                <a:hlinkClick r:id="rId5" tooltip="Ciąg główny"/>
              </a:rPr>
              <a:t>ciągu głównego</a:t>
            </a:r>
            <a:r>
              <a:rPr lang="pl-PL" dirty="0">
                <a:effectLst/>
              </a:rPr>
              <a:t> o jasności 2,24 odległa o 228,5 lat świetlnych</a:t>
            </a:r>
            <a:r>
              <a:rPr lang="pl-PL" dirty="0" smtClean="0">
                <a:effectLst/>
              </a:rPr>
              <a:t>. Druga pod względem jasności gwiazda konstelacji. </a:t>
            </a:r>
            <a:r>
              <a:rPr lang="pl-PL" dirty="0">
                <a:effectLst/>
              </a:rPr>
              <a:t>Swą nazwę zawdzięcza arabskiemu słowu </a:t>
            </a:r>
            <a:r>
              <a:rPr lang="pl-PL" i="1" dirty="0" err="1">
                <a:effectLst/>
              </a:rPr>
              <a:t>sadr</a:t>
            </a:r>
            <a:r>
              <a:rPr lang="pl-PL" dirty="0">
                <a:effectLst/>
              </a:rPr>
              <a:t>, oznaczającemu „pierś”, miejsce położenia gwiazdy na wizerunku </a:t>
            </a:r>
            <a:r>
              <a:rPr lang="pl-PL" dirty="0" smtClean="0">
                <a:effectLst/>
              </a:rPr>
              <a:t>Kasjopei.</a:t>
            </a:r>
            <a:endParaRPr lang="pl-PL" dirty="0">
              <a:effectLst/>
            </a:endParaRPr>
          </a:p>
        </p:txBody>
      </p:sp>
      <p:pic>
        <p:nvPicPr>
          <p:cNvPr id="2052" name="Picture 4" descr="Cassiopeia's “W” Delights. Queen Cassiopeia | by Star Walk | Medium"/>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0201534">
            <a:off x="7159008" y="1350287"/>
            <a:ext cx="3632564" cy="20342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84263" y="346710"/>
            <a:ext cx="9905998" cy="1280160"/>
          </a:xfrm>
        </p:spPr>
        <p:txBody>
          <a:bodyPr>
            <a:normAutofit/>
          </a:bodyPr>
          <a:lstStyle/>
          <a:p>
            <a:pPr algn="ctr"/>
            <a:r>
              <a:rPr lang="pl-PL" sz="5400" b="1" dirty="0">
                <a:effectLst/>
              </a:rPr>
              <a:t>Najjaśniejsze </a:t>
            </a:r>
            <a:r>
              <a:rPr lang="pl-PL" sz="5400" b="1" dirty="0" smtClean="0">
                <a:effectLst/>
              </a:rPr>
              <a:t>gwiazdy</a:t>
            </a:r>
            <a:endParaRPr lang="pl-PL" sz="5400" dirty="0"/>
          </a:p>
        </p:txBody>
      </p:sp>
      <p:pic>
        <p:nvPicPr>
          <p:cNvPr id="2050" name="Picture 2" descr="Mapa gwazdozbioru"/>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rot="15980348">
            <a:off x="8377238" y="3180502"/>
            <a:ext cx="2967644" cy="31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9290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78573" y="2225041"/>
            <a:ext cx="5853747" cy="3223260"/>
          </a:xfrm>
        </p:spPr>
        <p:txBody>
          <a:bodyPr>
            <a:noAutofit/>
          </a:bodyPr>
          <a:lstStyle/>
          <a:p>
            <a:r>
              <a:rPr lang="pl-PL" sz="3200" b="1" cap="none" dirty="0" smtClean="0">
                <a:effectLst/>
              </a:rPr>
              <a:t>β</a:t>
            </a:r>
            <a:r>
              <a:rPr lang="pl-PL" sz="1800" cap="none" dirty="0" smtClean="0">
                <a:effectLst/>
              </a:rPr>
              <a:t> </a:t>
            </a:r>
            <a:r>
              <a:rPr lang="pl-PL" sz="1800" dirty="0" err="1">
                <a:effectLst/>
              </a:rPr>
              <a:t>Cas</a:t>
            </a:r>
            <a:r>
              <a:rPr lang="pl-PL" sz="1800" dirty="0">
                <a:effectLst/>
              </a:rPr>
              <a:t>, </a:t>
            </a:r>
            <a:r>
              <a:rPr lang="pl-PL" sz="1800" dirty="0" err="1">
                <a:effectLst/>
                <a:hlinkClick r:id="rId2" tooltip="Caph"/>
              </a:rPr>
              <a:t>Caph</a:t>
            </a:r>
            <a:r>
              <a:rPr lang="pl-PL" sz="1800" dirty="0">
                <a:effectLst/>
              </a:rPr>
              <a:t> – gwiazda ciągu głównego o jasności 2,3</a:t>
            </a:r>
            <a:r>
              <a:rPr lang="pl-PL" sz="1800" baseline="30000" dirty="0">
                <a:effectLst/>
              </a:rPr>
              <a:t>m</a:t>
            </a:r>
            <a:r>
              <a:rPr lang="pl-PL" sz="1800" dirty="0">
                <a:effectLst/>
              </a:rPr>
              <a:t> odległa o 54 lata świetlne</a:t>
            </a:r>
            <a:r>
              <a:rPr lang="pl-PL" sz="1800" dirty="0" smtClean="0">
                <a:effectLst/>
              </a:rPr>
              <a:t>. Gwiazda podwójna. Nazwa </a:t>
            </a:r>
            <a:r>
              <a:rPr lang="pl-PL" sz="1800" dirty="0">
                <a:effectLst/>
              </a:rPr>
              <a:t>pochodzi od arabskiego określenia dłoni zabarwionej henną. </a:t>
            </a:r>
            <a:r>
              <a:rPr lang="pl-PL" sz="1800" dirty="0" err="1">
                <a:effectLst/>
              </a:rPr>
              <a:t>Caph</a:t>
            </a:r>
            <a:r>
              <a:rPr lang="pl-PL" sz="1800" dirty="0">
                <a:effectLst/>
              </a:rPr>
              <a:t> jest gwiazdą utożsamianą z położeniem ręki na wizerunku </a:t>
            </a:r>
            <a:r>
              <a:rPr lang="pl-PL" sz="1800" dirty="0" smtClean="0">
                <a:effectLst/>
              </a:rPr>
              <a:t>Kasjopei. Gwiazda podwójna.</a:t>
            </a:r>
          </a:p>
          <a:p>
            <a:pPr marL="0" indent="0">
              <a:buNone/>
            </a:pPr>
            <a:endParaRPr lang="pl-PL" sz="1800" dirty="0"/>
          </a:p>
        </p:txBody>
      </p:sp>
      <p:pic>
        <p:nvPicPr>
          <p:cNvPr id="2052" name="Picture 4" descr="Cassiopeia's “W” Delights. Queen Cassiopeia | by Star Walk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531263">
            <a:off x="7159009" y="1167406"/>
            <a:ext cx="3632564" cy="20342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84263" y="346710"/>
            <a:ext cx="9905998" cy="1280160"/>
          </a:xfrm>
        </p:spPr>
        <p:txBody>
          <a:bodyPr>
            <a:normAutofit/>
          </a:bodyPr>
          <a:lstStyle/>
          <a:p>
            <a:pPr algn="ctr"/>
            <a:r>
              <a:rPr lang="pl-PL" sz="5400" b="1" dirty="0">
                <a:effectLst/>
              </a:rPr>
              <a:t>Najjaśniejsze </a:t>
            </a:r>
            <a:r>
              <a:rPr lang="pl-PL" sz="5400" b="1" dirty="0" smtClean="0">
                <a:effectLst/>
              </a:rPr>
              <a:t>gwiazdy</a:t>
            </a:r>
            <a:endParaRPr lang="pl-PL" sz="5400" dirty="0"/>
          </a:p>
        </p:txBody>
      </p:sp>
      <p:pic>
        <p:nvPicPr>
          <p:cNvPr id="2050" name="Picture 2" descr="Mapa gwazdozbior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087359">
            <a:off x="8424863" y="3068107"/>
            <a:ext cx="2967644" cy="31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116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NAVI, pierścień królowej Kasjopei - Gwiazdy - Astropolis - Astronomia i  Astrofotografi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90675" y="653829"/>
            <a:ext cx="3967480" cy="3622483"/>
          </a:xfrm>
          <a:prstGeom prst="rect">
            <a:avLst/>
          </a:prstGeom>
          <a:noFill/>
          <a:extLst>
            <a:ext uri="{909E8E84-426E-40DD-AFC4-6F175D3DCCD1}">
              <a14:hiddenFill xmlns:a14="http://schemas.microsoft.com/office/drawing/2010/main">
                <a:solidFill>
                  <a:srgbClr val="FFFFFF"/>
                </a:solidFill>
              </a14:hiddenFill>
            </a:ext>
          </a:extLst>
        </p:spPr>
      </p:pic>
      <p:sp>
        <p:nvSpPr>
          <p:cNvPr id="3" name="Symbol zastępczy zawartości 2"/>
          <p:cNvSpPr>
            <a:spLocks noGrp="1"/>
          </p:cNvSpPr>
          <p:nvPr>
            <p:ph idx="1"/>
          </p:nvPr>
        </p:nvSpPr>
        <p:spPr>
          <a:xfrm>
            <a:off x="1214756" y="3303270"/>
            <a:ext cx="5853747" cy="2339340"/>
          </a:xfrm>
        </p:spPr>
        <p:txBody>
          <a:bodyPr>
            <a:noAutofit/>
          </a:bodyPr>
          <a:lstStyle/>
          <a:p>
            <a:r>
              <a:rPr lang="pl-PL" sz="3200" b="1" cap="none" dirty="0" smtClean="0">
                <a:effectLst/>
                <a:hlinkClick r:id="rId3" tooltip="Gamma Cassiopeiae"/>
              </a:rPr>
              <a:t>γ</a:t>
            </a:r>
            <a:r>
              <a:rPr lang="pl-PL" dirty="0" smtClean="0">
                <a:effectLst/>
                <a:hlinkClick r:id="rId3" tooltip="Gamma Cassiopeiae"/>
              </a:rPr>
              <a:t> </a:t>
            </a:r>
            <a:r>
              <a:rPr lang="pl-PL" dirty="0" err="1" smtClean="0">
                <a:effectLst/>
                <a:hlinkClick r:id="rId3" tooltip="Gamma Cassiopeiae"/>
              </a:rPr>
              <a:t>Cas</a:t>
            </a:r>
            <a:r>
              <a:rPr lang="pl-PL" dirty="0" smtClean="0">
                <a:effectLst/>
              </a:rPr>
              <a:t> – gwiazda odległa o 610 lat świetlnych, najjaśniejsza gwiazda w konstelacji. Jest gorącą, szybko rotującą gwiazdą. Co pewien czas wyrzuca pierścienie gazu w płaszczyźnie równika, co powoduje nieprzewidywalne zmiany jasności. </a:t>
            </a:r>
            <a:br>
              <a:rPr lang="pl-PL" dirty="0" smtClean="0">
                <a:effectLst/>
              </a:rPr>
            </a:br>
            <a:r>
              <a:rPr lang="pl-PL" dirty="0" smtClean="0">
                <a:effectLst/>
              </a:rPr>
              <a:t>Nazwa: TSIH, NAVI</a:t>
            </a:r>
          </a:p>
        </p:txBody>
      </p:sp>
      <p:pic>
        <p:nvPicPr>
          <p:cNvPr id="2052" name="Picture 4" descr="Cassiopeia's “W” Delights. Queen Cassiopeia | by Star Walk |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20915">
            <a:off x="7692408" y="1220746"/>
            <a:ext cx="3632564" cy="20342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84263" y="346710"/>
            <a:ext cx="9905998" cy="1280160"/>
          </a:xfrm>
        </p:spPr>
        <p:txBody>
          <a:bodyPr>
            <a:normAutofit/>
          </a:bodyPr>
          <a:lstStyle/>
          <a:p>
            <a:pPr algn="ctr"/>
            <a:r>
              <a:rPr lang="pl-PL" sz="5400" b="1" dirty="0">
                <a:effectLst/>
              </a:rPr>
              <a:t>Najjaśniejsze </a:t>
            </a:r>
            <a:r>
              <a:rPr lang="pl-PL" sz="5400" b="1" dirty="0" smtClean="0">
                <a:effectLst/>
              </a:rPr>
              <a:t>gwiazdy</a:t>
            </a:r>
            <a:endParaRPr lang="pl-PL" sz="5400" dirty="0"/>
          </a:p>
        </p:txBody>
      </p:sp>
      <p:pic>
        <p:nvPicPr>
          <p:cNvPr id="2050" name="Picture 2" descr="Mapa gwazdozbior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493171">
            <a:off x="8291513" y="3247177"/>
            <a:ext cx="2967644" cy="31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9520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78573" y="2225040"/>
            <a:ext cx="5853747" cy="2927985"/>
          </a:xfrm>
        </p:spPr>
        <p:txBody>
          <a:bodyPr>
            <a:noAutofit/>
          </a:bodyPr>
          <a:lstStyle/>
          <a:p>
            <a:r>
              <a:rPr lang="pl-PL" sz="3200" b="1" cap="none" dirty="0" smtClean="0">
                <a:effectLst/>
              </a:rPr>
              <a:t>δ</a:t>
            </a:r>
            <a:r>
              <a:rPr lang="pl-PL" dirty="0" smtClean="0">
                <a:effectLst/>
              </a:rPr>
              <a:t> </a:t>
            </a:r>
            <a:r>
              <a:rPr lang="pl-PL" dirty="0" err="1" smtClean="0">
                <a:effectLst/>
              </a:rPr>
              <a:t>Cas</a:t>
            </a:r>
            <a:r>
              <a:rPr lang="pl-PL" dirty="0" smtClean="0">
                <a:effectLst/>
              </a:rPr>
              <a:t>, </a:t>
            </a:r>
            <a:r>
              <a:rPr lang="pl-PL" dirty="0" err="1" smtClean="0">
                <a:effectLst/>
                <a:hlinkClick r:id="rId2" tooltip="Ruchba"/>
              </a:rPr>
              <a:t>Ruchba</a:t>
            </a:r>
            <a:r>
              <a:rPr lang="pl-PL" dirty="0" smtClean="0">
                <a:effectLst/>
              </a:rPr>
              <a:t> – </a:t>
            </a:r>
            <a:r>
              <a:rPr lang="pl-PL" dirty="0" smtClean="0">
                <a:effectLst/>
                <a:hlinkClick r:id="rId3" tooltip="Gwiazda zmienna zaćmieniowa"/>
              </a:rPr>
              <a:t>gwiazda zmienna zaćmieniowa</a:t>
            </a:r>
            <a:r>
              <a:rPr lang="pl-PL" dirty="0" smtClean="0">
                <a:effectLst/>
              </a:rPr>
              <a:t>, zmieniająca jasność co 759 dni. Gwiazda ciągu głównego, odległa o 99 lat świetlnych. Nazwa pochodzi z języka arabskiego i oznacza „kolano”, miejsce położenia gwiazdy na wizerunku Kasjopei</a:t>
            </a:r>
            <a:r>
              <a:rPr lang="pl-PL" baseline="30000" dirty="0">
                <a:effectLst/>
              </a:rPr>
              <a:t>.</a:t>
            </a:r>
            <a:endParaRPr lang="pl-PL" dirty="0" smtClean="0">
              <a:effectLst/>
            </a:endParaRPr>
          </a:p>
        </p:txBody>
      </p:sp>
      <p:pic>
        <p:nvPicPr>
          <p:cNvPr id="2052" name="Picture 4" descr="Cassiopeia's “W” Delights. Queen Cassiopeia | by Star Walk | Medium"/>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390361">
            <a:off x="7296169" y="1117876"/>
            <a:ext cx="3632564" cy="20342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84263" y="346710"/>
            <a:ext cx="9905998" cy="1280160"/>
          </a:xfrm>
        </p:spPr>
        <p:txBody>
          <a:bodyPr>
            <a:normAutofit/>
          </a:bodyPr>
          <a:lstStyle/>
          <a:p>
            <a:pPr algn="ctr"/>
            <a:r>
              <a:rPr lang="pl-PL" sz="5400" b="1" dirty="0">
                <a:effectLst/>
              </a:rPr>
              <a:t>Najjaśniejsze </a:t>
            </a:r>
            <a:r>
              <a:rPr lang="pl-PL" sz="5400" b="1" dirty="0" smtClean="0">
                <a:effectLst/>
              </a:rPr>
              <a:t>gwiazdy</a:t>
            </a:r>
            <a:endParaRPr lang="pl-PL" sz="5400" dirty="0"/>
          </a:p>
        </p:txBody>
      </p:sp>
      <p:pic>
        <p:nvPicPr>
          <p:cNvPr id="2050" name="Picture 2" descr="Mapa gwazdozbioru"/>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rot="20003732">
            <a:off x="8238173" y="2961427"/>
            <a:ext cx="2967644" cy="31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42593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78573" y="2225041"/>
            <a:ext cx="5853747" cy="2975610"/>
          </a:xfrm>
        </p:spPr>
        <p:txBody>
          <a:bodyPr>
            <a:noAutofit/>
          </a:bodyPr>
          <a:lstStyle/>
          <a:p>
            <a:r>
              <a:rPr lang="pl-PL" sz="4400" cap="none" dirty="0" smtClean="0">
                <a:effectLst/>
                <a:hlinkClick r:id="rId2" tooltip="Epsilon Cassiopeiae"/>
              </a:rPr>
              <a:t>ε</a:t>
            </a:r>
            <a:r>
              <a:rPr lang="pl-PL" dirty="0" smtClean="0">
                <a:effectLst/>
                <a:hlinkClick r:id="rId2" tooltip="Epsilon Cassiopeiae"/>
              </a:rPr>
              <a:t> </a:t>
            </a:r>
            <a:r>
              <a:rPr lang="pl-PL" dirty="0" err="1" smtClean="0">
                <a:effectLst/>
                <a:hlinkClick r:id="rId2" tooltip="Epsilon Cassiopeiae"/>
              </a:rPr>
              <a:t>Cas</a:t>
            </a:r>
            <a:r>
              <a:rPr lang="pl-PL" dirty="0" smtClean="0">
                <a:effectLst/>
              </a:rPr>
              <a:t>, </a:t>
            </a:r>
            <a:r>
              <a:rPr lang="pl-PL" dirty="0" err="1" smtClean="0">
                <a:effectLst/>
              </a:rPr>
              <a:t>Segin</a:t>
            </a:r>
            <a:r>
              <a:rPr lang="pl-PL" dirty="0" smtClean="0">
                <a:effectLst/>
              </a:rPr>
              <a:t> – niebiesko-biały olbrzym o jasności 3,4</a:t>
            </a:r>
            <a:r>
              <a:rPr lang="pl-PL" baseline="30000" dirty="0" smtClean="0">
                <a:effectLst/>
              </a:rPr>
              <a:t>m</a:t>
            </a:r>
            <a:r>
              <a:rPr lang="pl-PL" dirty="0" smtClean="0">
                <a:effectLst/>
              </a:rPr>
              <a:t>, odległy o 442 lata świetlne. Nazwa prawdopodobnie pochodzi z języka arabskiego i jest określeniem męża Kasjopei – </a:t>
            </a:r>
            <a:r>
              <a:rPr lang="pl-PL" dirty="0" err="1" smtClean="0">
                <a:effectLst/>
              </a:rPr>
              <a:t>Cefeusza</a:t>
            </a:r>
            <a:r>
              <a:rPr lang="pl-PL" dirty="0" smtClean="0">
                <a:effectLst/>
              </a:rPr>
              <a:t>.</a:t>
            </a:r>
          </a:p>
        </p:txBody>
      </p:sp>
      <p:pic>
        <p:nvPicPr>
          <p:cNvPr id="2052" name="Picture 4" descr="Cassiopeia's “W” Delights. Queen Cassiopeia | by Star Walk | Mediu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2454799">
            <a:off x="7692408" y="1220746"/>
            <a:ext cx="3632564" cy="20342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84263" y="346710"/>
            <a:ext cx="9905998" cy="1280160"/>
          </a:xfrm>
        </p:spPr>
        <p:txBody>
          <a:bodyPr>
            <a:normAutofit/>
          </a:bodyPr>
          <a:lstStyle/>
          <a:p>
            <a:pPr algn="ctr"/>
            <a:r>
              <a:rPr lang="pl-PL" sz="5400" b="1" dirty="0">
                <a:effectLst/>
              </a:rPr>
              <a:t>Najjaśniejsze </a:t>
            </a:r>
            <a:r>
              <a:rPr lang="pl-PL" sz="5400" b="1" dirty="0" smtClean="0">
                <a:effectLst/>
              </a:rPr>
              <a:t>gwiazdy</a:t>
            </a:r>
            <a:endParaRPr lang="pl-PL" sz="5400" dirty="0"/>
          </a:p>
        </p:txBody>
      </p:sp>
      <p:pic>
        <p:nvPicPr>
          <p:cNvPr id="2050" name="Picture 2" descr="Mapa gwazdozbior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20289164">
            <a:off x="8283893" y="3170977"/>
            <a:ext cx="2967644" cy="31345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7740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ymbol zastępczy zawartości 2"/>
          <p:cNvSpPr>
            <a:spLocks noGrp="1"/>
          </p:cNvSpPr>
          <p:nvPr>
            <p:ph idx="1"/>
          </p:nvPr>
        </p:nvSpPr>
        <p:spPr>
          <a:xfrm>
            <a:off x="1278573" y="2225041"/>
            <a:ext cx="5853747" cy="2975610"/>
          </a:xfrm>
        </p:spPr>
        <p:txBody>
          <a:bodyPr>
            <a:noAutofit/>
          </a:bodyPr>
          <a:lstStyle/>
          <a:p>
            <a:r>
              <a:rPr lang="pl-PL" dirty="0" smtClean="0">
                <a:effectLst/>
              </a:rPr>
              <a:t>    CAS(dzeta) - jasność 3,69</a:t>
            </a:r>
            <a:r>
              <a:rPr lang="pl-PL" baseline="30000" dirty="0" smtClean="0">
                <a:effectLst/>
              </a:rPr>
              <a:t>m</a:t>
            </a:r>
            <a:r>
              <a:rPr lang="pl-PL" dirty="0" smtClean="0">
                <a:effectLst/>
              </a:rPr>
              <a:t>, odległy o 597 lat świetlnych. Nazwa - fulu.</a:t>
            </a:r>
          </a:p>
        </p:txBody>
      </p:sp>
      <p:pic>
        <p:nvPicPr>
          <p:cNvPr id="2052" name="Picture 4" descr="Cassiopeia's “W” Delights. Queen Cassiopeia | by Star Walk | Mediu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454799">
            <a:off x="7692408" y="1220746"/>
            <a:ext cx="3632564" cy="2034236"/>
          </a:xfrm>
          <a:prstGeom prst="rect">
            <a:avLst/>
          </a:prstGeom>
          <a:noFill/>
          <a:extLst>
            <a:ext uri="{909E8E84-426E-40DD-AFC4-6F175D3DCCD1}">
              <a14:hiddenFill xmlns:a14="http://schemas.microsoft.com/office/drawing/2010/main">
                <a:solidFill>
                  <a:srgbClr val="FFFFFF"/>
                </a:solidFill>
              </a14:hiddenFill>
            </a:ext>
          </a:extLst>
        </p:spPr>
      </p:pic>
      <p:sp>
        <p:nvSpPr>
          <p:cNvPr id="2" name="Tytuł 1"/>
          <p:cNvSpPr>
            <a:spLocks noGrp="1"/>
          </p:cNvSpPr>
          <p:nvPr>
            <p:ph type="title"/>
          </p:nvPr>
        </p:nvSpPr>
        <p:spPr>
          <a:xfrm>
            <a:off x="1084263" y="346710"/>
            <a:ext cx="9905998" cy="1280160"/>
          </a:xfrm>
        </p:spPr>
        <p:txBody>
          <a:bodyPr>
            <a:normAutofit/>
          </a:bodyPr>
          <a:lstStyle/>
          <a:p>
            <a:pPr algn="ctr"/>
            <a:r>
              <a:rPr lang="pl-PL" sz="5400" b="1" dirty="0">
                <a:effectLst/>
              </a:rPr>
              <a:t>Najjaśniejsze </a:t>
            </a:r>
            <a:r>
              <a:rPr lang="pl-PL" sz="5400" b="1" dirty="0" smtClean="0">
                <a:effectLst/>
              </a:rPr>
              <a:t>gwiazdy</a:t>
            </a:r>
            <a:endParaRPr lang="pl-PL" sz="5400" dirty="0"/>
          </a:p>
        </p:txBody>
      </p:sp>
      <p:pic>
        <p:nvPicPr>
          <p:cNvPr id="2050" name="Picture 2" descr="Mapa gwazdozbioru"/>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20289164">
            <a:off x="8283893" y="3170977"/>
            <a:ext cx="2967644" cy="3134574"/>
          </a:xfrm>
          <a:prstGeom prst="rect">
            <a:avLst/>
          </a:prstGeom>
          <a:noFill/>
          <a:extLst>
            <a:ext uri="{909E8E84-426E-40DD-AFC4-6F175D3DCCD1}">
              <a14:hiddenFill xmlns:a14="http://schemas.microsoft.com/office/drawing/2010/main">
                <a:solidFill>
                  <a:srgbClr val="FFFFFF"/>
                </a:solidFill>
              </a14:hiddenFill>
            </a:ext>
          </a:extLst>
        </p:spPr>
      </p:pic>
      <p:pic>
        <p:nvPicPr>
          <p:cNvPr id="4" name="Obraz 3"/>
          <p:cNvPicPr>
            <a:picLocks noChangeAspect="1"/>
          </p:cNvPicPr>
          <p:nvPr/>
        </p:nvPicPr>
        <p:blipFill>
          <a:blip r:embed="rId4"/>
          <a:stretch>
            <a:fillRect/>
          </a:stretch>
        </p:blipFill>
        <p:spPr>
          <a:xfrm>
            <a:off x="1543049" y="2782610"/>
            <a:ext cx="278599" cy="590191"/>
          </a:xfrm>
          <a:prstGeom prst="rect">
            <a:avLst/>
          </a:prstGeom>
        </p:spPr>
      </p:pic>
    </p:spTree>
    <p:extLst>
      <p:ext uri="{BB962C8B-B14F-4D97-AF65-F5344CB8AC3E}">
        <p14:creationId xmlns:p14="http://schemas.microsoft.com/office/powerpoint/2010/main" val="183211188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iatka">
  <a:themeElements>
    <a:clrScheme name="Siatka">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Siatka">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iatka">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AF788EC134A704D80C45BF2ADA67233" ma:contentTypeVersion="6" ma:contentTypeDescription="Utwórz nowy dokument." ma:contentTypeScope="" ma:versionID="1d04eb06fc5ecb276d2fad1f424f1a30">
  <xsd:schema xmlns:xsd="http://www.w3.org/2001/XMLSchema" xmlns:xs="http://www.w3.org/2001/XMLSchema" xmlns:p="http://schemas.microsoft.com/office/2006/metadata/properties" xmlns:ns2="50b78c2c-18e2-49e3-88a6-3cd0972b1869" targetNamespace="http://schemas.microsoft.com/office/2006/metadata/properties" ma:root="true" ma:fieldsID="ec11662620c8b2b0d52ad07a52edd80d" ns2:_="">
    <xsd:import namespace="50b78c2c-18e2-49e3-88a6-3cd0972b1869"/>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b78c2c-18e2-49e3-88a6-3cd0972b18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65FED7AA-77A7-46D7-9C50-F3BE020C390D}"/>
</file>

<file path=customXml/itemProps2.xml><?xml version="1.0" encoding="utf-8"?>
<ds:datastoreItem xmlns:ds="http://schemas.openxmlformats.org/officeDocument/2006/customXml" ds:itemID="{3FDF43D3-50EA-4EE7-9BC6-BDE9F39D8FA3}"/>
</file>

<file path=customXml/itemProps3.xml><?xml version="1.0" encoding="utf-8"?>
<ds:datastoreItem xmlns:ds="http://schemas.openxmlformats.org/officeDocument/2006/customXml" ds:itemID="{DC6E5A03-50F1-4BE2-88FB-1572F76590B8}"/>
</file>

<file path=docProps/app.xml><?xml version="1.0" encoding="utf-8"?>
<Properties xmlns="http://schemas.openxmlformats.org/officeDocument/2006/extended-properties" xmlns:vt="http://schemas.openxmlformats.org/officeDocument/2006/docPropsVTypes">
  <Template>TM03457485[[fn=Siatka]]</Template>
  <TotalTime>216</TotalTime>
  <Words>136</Words>
  <Application>Microsoft Office PowerPoint</Application>
  <PresentationFormat>Panoramiczny</PresentationFormat>
  <Paragraphs>39</Paragraphs>
  <Slides>20</Slides>
  <Notes>0</Notes>
  <HiddenSlides>0</HiddenSlides>
  <MMClips>0</MMClips>
  <ScaleCrop>false</ScaleCrop>
  <HeadingPairs>
    <vt:vector size="6" baseType="variant">
      <vt:variant>
        <vt:lpstr>Używane czcionki</vt:lpstr>
      </vt:variant>
      <vt:variant>
        <vt:i4>3</vt:i4>
      </vt:variant>
      <vt:variant>
        <vt:lpstr>Motyw</vt:lpstr>
      </vt:variant>
      <vt:variant>
        <vt:i4>1</vt:i4>
      </vt:variant>
      <vt:variant>
        <vt:lpstr>Tytuły slajdów</vt:lpstr>
      </vt:variant>
      <vt:variant>
        <vt:i4>20</vt:i4>
      </vt:variant>
    </vt:vector>
  </HeadingPairs>
  <TitlesOfParts>
    <vt:vector size="24" baseType="lpstr">
      <vt:lpstr>Arial</vt:lpstr>
      <vt:lpstr>Arial</vt:lpstr>
      <vt:lpstr>Century Gothic</vt:lpstr>
      <vt:lpstr>Siatka</vt:lpstr>
      <vt:lpstr>CASSIOPEIA Królowa nieba Konstelacja zanurzona w Drodze Mlecznej </vt:lpstr>
      <vt:lpstr>Kasjopeja (łac. Cassiopeia), </vt:lpstr>
      <vt:lpstr>Legenda - Mit</vt:lpstr>
      <vt:lpstr>Najjaśniejsze gwiazdy</vt:lpstr>
      <vt:lpstr>Najjaśniejsze gwiazdy</vt:lpstr>
      <vt:lpstr>Najjaśniejsze gwiazdy</vt:lpstr>
      <vt:lpstr>Najjaśniejsze gwiazdy</vt:lpstr>
      <vt:lpstr>Najjaśniejsze gwiazdy</vt:lpstr>
      <vt:lpstr>Najjaśniejsze gwiazdy</vt:lpstr>
      <vt:lpstr>Najjaśniejsze gwiazdy</vt:lpstr>
      <vt:lpstr>Najjaśniejsze gwiazdy</vt:lpstr>
      <vt:lpstr>Gwiazdy w Cassiopei</vt:lpstr>
      <vt:lpstr>Obiekty Niegwiazdowe</vt:lpstr>
      <vt:lpstr>Obiekty Niegwiazdowe</vt:lpstr>
      <vt:lpstr>Obiekty Niegwiazdowe</vt:lpstr>
      <vt:lpstr>Obiekty Niegwiazdowe</vt:lpstr>
      <vt:lpstr>Obiekty Niegwiazdowe</vt:lpstr>
      <vt:lpstr>Pierścień Królowej CaSsiopei</vt:lpstr>
      <vt:lpstr>The Ghost of CaSsiopeiA</vt:lpstr>
      <vt:lpstr>KONIEC</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CASSIOPEIA</dc:title>
  <dc:creator>Adam Strzelczyk</dc:creator>
  <cp:lastModifiedBy>Adam Strzelczyk</cp:lastModifiedBy>
  <cp:revision>15</cp:revision>
  <dcterms:created xsi:type="dcterms:W3CDTF">2020-10-26T16:45:38Z</dcterms:created>
  <dcterms:modified xsi:type="dcterms:W3CDTF">2020-10-26T20:22:01Z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0x0101001AF788EC134A704D80C45BF2ADA67233</vt:lpwstr>
  </property>
</Properties>
</file>